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3"/>
  </p:notesMasterIdLst>
  <p:sldIdLst>
    <p:sldId id="257" r:id="rId3"/>
    <p:sldId id="258" r:id="rId4"/>
    <p:sldId id="259" r:id="rId5"/>
    <p:sldId id="260" r:id="rId6"/>
    <p:sldId id="261" r:id="rId7"/>
    <p:sldId id="262" r:id="rId8"/>
    <p:sldId id="263" r:id="rId9"/>
    <p:sldId id="264"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80" r:id="rId23"/>
    <p:sldId id="281" r:id="rId24"/>
    <p:sldId id="282" r:id="rId25"/>
    <p:sldId id="283" r:id="rId26"/>
    <p:sldId id="284" r:id="rId27"/>
    <p:sldId id="285" r:id="rId28"/>
    <p:sldId id="286" r:id="rId29"/>
    <p:sldId id="287" r:id="rId30"/>
    <p:sldId id="290" r:id="rId31"/>
    <p:sldId id="289" r:id="rId32"/>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sektion" id="{3B2C4419-3A6F-4152-8A5C-F14CFB58459F}">
          <p14:sldIdLst/>
        </p14:section>
        <p14:section name="Front matter" id="{40B2B39E-9CDC-46B4-8BD3-EC8784DB9ACA}">
          <p14:sldIdLst>
            <p14:sldId id="257"/>
            <p14:sldId id="258"/>
            <p14:sldId id="259"/>
            <p14:sldId id="260"/>
            <p14:sldId id="261"/>
            <p14:sldId id="262"/>
            <p14:sldId id="263"/>
            <p14:sldId id="264"/>
            <p14:sldId id="267"/>
            <p14:sldId id="268"/>
            <p14:sldId id="269"/>
            <p14:sldId id="270"/>
            <p14:sldId id="271"/>
            <p14:sldId id="272"/>
            <p14:sldId id="273"/>
            <p14:sldId id="274"/>
            <p14:sldId id="275"/>
            <p14:sldId id="276"/>
            <p14:sldId id="277"/>
            <p14:sldId id="278"/>
            <p14:sldId id="280"/>
            <p14:sldId id="281"/>
            <p14:sldId id="282"/>
            <p14:sldId id="283"/>
            <p14:sldId id="284"/>
            <p14:sldId id="285"/>
            <p14:sldId id="286"/>
            <p14:sldId id="287"/>
            <p14:sldId id="290"/>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83" d="100"/>
          <a:sy n="83" d="100"/>
        </p:scale>
        <p:origin x="30" y="4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39D77D-7406-4200-805D-FD2521945B02}" type="datetimeFigureOut">
              <a:rPr lang="da-DK" smtClean="0"/>
              <a:t>02-11-2017</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CCBA91-FF19-4AB5-ACDA-86D297A1A891}" type="slidenum">
              <a:rPr lang="da-DK" smtClean="0"/>
              <a:t>‹nr.›</a:t>
            </a:fld>
            <a:endParaRPr lang="da-DK"/>
          </a:p>
        </p:txBody>
      </p:sp>
    </p:spTree>
    <p:extLst>
      <p:ext uri="{BB962C8B-B14F-4D97-AF65-F5344CB8AC3E}">
        <p14:creationId xmlns:p14="http://schemas.microsoft.com/office/powerpoint/2010/main" val="2119220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056116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173941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437703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Dialog example (https://github.com/Microsoft/BotBuilder-Samples/tree/master/CSharp/core-BasicMultiDialog): </a:t>
            </a:r>
          </a:p>
          <a:p>
            <a:pPr marL="171450" indent="-171450">
              <a:buFontTx/>
              <a:buChar char="-"/>
            </a:pPr>
            <a:r>
              <a:rPr lang="en-US" dirty="0"/>
              <a:t>Root dialog calls Name dialog</a:t>
            </a:r>
          </a:p>
          <a:p>
            <a:pPr marL="171450" indent="-171450">
              <a:buFontTx/>
              <a:buChar char="-"/>
            </a:pPr>
            <a:r>
              <a:rPr lang="en-US" dirty="0"/>
              <a:t>Name dialog prompts</a:t>
            </a:r>
            <a:r>
              <a:rPr lang="en-US" baseline="0" dirty="0"/>
              <a:t> for name. Upon response, returns to caller passing name via </a:t>
            </a:r>
            <a:r>
              <a:rPr lang="en-US" baseline="0" dirty="0" err="1"/>
              <a:t>Context.Done</a:t>
            </a:r>
            <a:r>
              <a:rPr lang="en-US" baseline="0" dirty="0"/>
              <a:t>() method</a:t>
            </a:r>
          </a:p>
          <a:p>
            <a:pPr marL="171450" indent="-171450">
              <a:buFontTx/>
              <a:buChar char="-"/>
            </a:pPr>
            <a:r>
              <a:rPr lang="en-US" baseline="0" dirty="0"/>
              <a:t>Root dialog calls Age dialog, passing name. (Pass via constructor on class)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baseline="0" dirty="0"/>
              <a:t>Age dialog prompts “Hello [name], what is your age?”. Upon response, returns to caller passing name via </a:t>
            </a:r>
            <a:r>
              <a:rPr lang="en-US" baseline="0" dirty="0" err="1"/>
              <a:t>Context.Done</a:t>
            </a:r>
            <a:r>
              <a:rPr lang="en-US" baseline="0" dirty="0"/>
              <a:t>() method</a:t>
            </a:r>
          </a:p>
          <a:p>
            <a:pPr marL="171450" indent="-171450">
              <a:buFontTx/>
              <a:buChar char="-"/>
            </a:pPr>
            <a:endParaRPr lang="en-US" dirty="0"/>
          </a:p>
          <a:p>
            <a:endParaRPr lang="en-US" dirty="0"/>
          </a:p>
          <a:p>
            <a:r>
              <a:rPr lang="en-US" dirty="0"/>
              <a:t>User state applies</a:t>
            </a:r>
            <a:r>
              <a:rPr lang="en-US" baseline="0" dirty="0"/>
              <a:t> to user for all conversations</a:t>
            </a:r>
          </a:p>
          <a:p>
            <a:r>
              <a:rPr lang="en-US" baseline="0" dirty="0"/>
              <a:t>Conversation state applies to all users in that conversation</a:t>
            </a:r>
          </a:p>
          <a:p>
            <a:r>
              <a:rPr lang="en-US" baseline="0" dirty="0"/>
              <a:t>Private state applies to current user in current conversation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045147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78493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88304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944699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36843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Teams will send notifications to your bot for changes or events that happen in contexts where your bot is active. You can use these events to trigger service logic, such as:</a:t>
            </a:r>
          </a:p>
          <a:p>
            <a:pPr marL="171450" indent="-171450">
              <a:buFontTx/>
              <a:buChar char="-"/>
            </a:pPr>
            <a:r>
              <a:rPr lang="en-US" sz="900" b="0" i="0" kern="1200" dirty="0">
                <a:solidFill>
                  <a:schemeClr val="tx1"/>
                </a:solidFill>
                <a:effectLst/>
                <a:latin typeface="Segoe UI Light" pitchFamily="34" charset="0"/>
                <a:ea typeface="+mn-ea"/>
                <a:cs typeface="+mn-cs"/>
              </a:rPr>
              <a:t>Trigger welcome message when your bot is added to a team.</a:t>
            </a:r>
          </a:p>
          <a:p>
            <a:pPr marL="171450" indent="-171450">
              <a:buFontTx/>
              <a:buChar char="-"/>
            </a:pPr>
            <a:r>
              <a:rPr lang="en-US" sz="900" b="0" i="0" kern="1200" dirty="0">
                <a:solidFill>
                  <a:schemeClr val="tx1"/>
                </a:solidFill>
                <a:effectLst/>
                <a:latin typeface="Segoe UI Light" pitchFamily="34" charset="0"/>
                <a:ea typeface="+mn-ea"/>
                <a:cs typeface="+mn-cs"/>
              </a:rPr>
              <a:t>Query and cache team information when the bot is added to a team.</a:t>
            </a:r>
          </a:p>
          <a:p>
            <a:pPr marL="171450" indent="-171450">
              <a:buFontTx/>
              <a:buChar char="-"/>
            </a:pPr>
            <a:r>
              <a:rPr lang="en-US" sz="900" b="0" i="0" kern="1200" dirty="0">
                <a:solidFill>
                  <a:schemeClr val="tx1"/>
                </a:solidFill>
                <a:effectLst/>
                <a:latin typeface="Segoe UI Light" pitchFamily="34" charset="0"/>
                <a:ea typeface="+mn-ea"/>
                <a:cs typeface="+mn-cs"/>
              </a:rPr>
              <a:t>Updated cached information on team membership or channel information changes.</a:t>
            </a:r>
          </a:p>
          <a:p>
            <a:pPr marL="171450" indent="-171450">
              <a:buFontTx/>
              <a:buChar char="-"/>
            </a:pPr>
            <a:r>
              <a:rPr lang="en-US" sz="900" b="0" i="0" kern="1200" dirty="0">
                <a:solidFill>
                  <a:schemeClr val="tx1"/>
                </a:solidFill>
                <a:effectLst/>
                <a:latin typeface="Segoe UI Light" pitchFamily="34" charset="0"/>
                <a:ea typeface="+mn-ea"/>
                <a:cs typeface="+mn-cs"/>
              </a:rPr>
              <a:t>Remove cached information for a team if the bot is removed.</a:t>
            </a:r>
          </a:p>
          <a:p>
            <a:endParaRPr lang="en-US" dirty="0"/>
          </a:p>
          <a:p>
            <a:r>
              <a:rPr lang="en-US" dirty="0"/>
              <a:t>Since</a:t>
            </a:r>
            <a:r>
              <a:rPr lang="en-US" baseline="0" dirty="0"/>
              <a:t> bot is scoped to team, no events for team creation/deletion provided.</a:t>
            </a:r>
          </a:p>
          <a:p>
            <a:endParaRPr lang="en-US" baseline="0" dirty="0"/>
          </a:p>
          <a:p>
            <a:r>
              <a:rPr lang="en-US" baseline="0" dirty="0"/>
              <a:t>When bot is added/removed, </a:t>
            </a:r>
            <a:r>
              <a:rPr lang="en-US" baseline="0" dirty="0" err="1"/>
              <a:t>TeamMember</a:t>
            </a:r>
            <a:r>
              <a:rPr lang="en-US" baseline="0" dirty="0"/>
              <a:t> events are sent.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074653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Emulator download page: https://emulator.botframework.com/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750818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012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7332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688886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811819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8351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dirty="0">
                <a:solidFill>
                  <a:schemeClr val="tx1"/>
                </a:solidFill>
                <a:effectLst/>
                <a:latin typeface="Segoe UI Light" pitchFamily="34" charset="0"/>
                <a:ea typeface="+mn-ea"/>
                <a:cs typeface="+mn-cs"/>
              </a:rPr>
              <a:t>Design</a:t>
            </a:r>
          </a:p>
          <a:p>
            <a:pPr lvl="1"/>
            <a:r>
              <a:rPr lang="en-US" sz="900" b="1" i="0" kern="1200" dirty="0">
                <a:solidFill>
                  <a:schemeClr val="tx1"/>
                </a:solidFill>
                <a:effectLst/>
                <a:latin typeface="Segoe UI Light" pitchFamily="34" charset="0"/>
                <a:ea typeface="+mn-ea"/>
                <a:cs typeface="+mn-cs"/>
              </a:rPr>
              <a:t>Focused functionality</a:t>
            </a:r>
          </a:p>
          <a:p>
            <a:pPr lvl="2"/>
            <a:r>
              <a:rPr lang="en-US" sz="900" b="0" i="0" kern="1200" dirty="0">
                <a:solidFill>
                  <a:schemeClr val="tx1"/>
                </a:solidFill>
                <a:effectLst/>
                <a:latin typeface="Segoe UI Light" pitchFamily="34" charset="0"/>
                <a:ea typeface="+mn-ea"/>
                <a:cs typeface="+mn-cs"/>
              </a:rPr>
              <a:t>Tabs work best when they’re built to address a specific need. Focus on a small set of tasks or a subset of data that’s relevant to the channel the tab is in.</a:t>
            </a:r>
          </a:p>
          <a:p>
            <a:pPr lvl="1"/>
            <a:r>
              <a:rPr lang="en-US" sz="900" b="1" i="0" kern="1200" dirty="0">
                <a:solidFill>
                  <a:schemeClr val="tx1"/>
                </a:solidFill>
                <a:effectLst/>
                <a:latin typeface="Segoe UI Light" pitchFamily="34" charset="0"/>
                <a:ea typeface="+mn-ea"/>
                <a:cs typeface="+mn-cs"/>
              </a:rPr>
              <a:t>Reduced chrome</a:t>
            </a:r>
          </a:p>
          <a:p>
            <a:pPr lvl="2"/>
            <a:r>
              <a:rPr lang="en-US" sz="900" b="0" i="0" kern="1200" dirty="0">
                <a:solidFill>
                  <a:schemeClr val="tx1"/>
                </a:solidFill>
                <a:effectLst/>
                <a:latin typeface="Segoe UI Light" pitchFamily="34" charset="0"/>
                <a:ea typeface="+mn-ea"/>
                <a:cs typeface="+mn-cs"/>
              </a:rPr>
              <a:t>Avoid creating multiple panels in a tab, adding layers of navigation, or requiring users to scroll both vertically and horizontally in one tab. In other words, try not to have tabs in your tab.</a:t>
            </a:r>
          </a:p>
          <a:p>
            <a:pPr lvl="1"/>
            <a:r>
              <a:rPr lang="en-US" sz="900" b="1" i="0" kern="1200" dirty="0">
                <a:solidFill>
                  <a:schemeClr val="tx1"/>
                </a:solidFill>
                <a:effectLst/>
                <a:latin typeface="Segoe UI Light" pitchFamily="34" charset="0"/>
                <a:ea typeface="+mn-ea"/>
                <a:cs typeface="+mn-cs"/>
              </a:rPr>
              <a:t>Integration</a:t>
            </a:r>
          </a:p>
          <a:p>
            <a:pPr lvl="2"/>
            <a:r>
              <a:rPr lang="en-US" sz="900" b="0" i="0" kern="1200" dirty="0">
                <a:solidFill>
                  <a:schemeClr val="tx1"/>
                </a:solidFill>
                <a:effectLst/>
                <a:latin typeface="Segoe UI Light" pitchFamily="34" charset="0"/>
                <a:ea typeface="+mn-ea"/>
                <a:cs typeface="+mn-cs"/>
              </a:rPr>
              <a:t>Find ways to notify users about tab activity by posting cards to a conversation, for example.</a:t>
            </a:r>
          </a:p>
          <a:p>
            <a:pPr lvl="1"/>
            <a:r>
              <a:rPr lang="en-US" sz="900" b="1" i="0" kern="1200" dirty="0">
                <a:solidFill>
                  <a:schemeClr val="tx1"/>
                </a:solidFill>
                <a:effectLst/>
                <a:latin typeface="Segoe UI Light" pitchFamily="34" charset="0"/>
                <a:ea typeface="+mn-ea"/>
                <a:cs typeface="+mn-cs"/>
              </a:rPr>
              <a:t>Conversational</a:t>
            </a:r>
          </a:p>
          <a:p>
            <a:pPr lvl="2"/>
            <a:r>
              <a:rPr lang="en-US" sz="900" b="0" i="0" kern="1200" dirty="0">
                <a:solidFill>
                  <a:schemeClr val="tx1"/>
                </a:solidFill>
                <a:effectLst/>
                <a:latin typeface="Segoe UI Light" pitchFamily="34" charset="0"/>
                <a:ea typeface="+mn-ea"/>
                <a:cs typeface="+mn-cs"/>
              </a:rPr>
              <a:t>Find a way to facilitate conversation around a tab. This ensures that conversations center on the content, data, or process at hand.</a:t>
            </a:r>
          </a:p>
          <a:p>
            <a:pPr lvl="1"/>
            <a:r>
              <a:rPr lang="en-US" sz="900" b="1" i="0" kern="1200" dirty="0">
                <a:solidFill>
                  <a:schemeClr val="tx1"/>
                </a:solidFill>
                <a:effectLst/>
                <a:latin typeface="Segoe UI Light" pitchFamily="34" charset="0"/>
                <a:ea typeface="+mn-ea"/>
                <a:cs typeface="+mn-cs"/>
              </a:rPr>
              <a:t>Streamlined access</a:t>
            </a:r>
          </a:p>
          <a:p>
            <a:pPr lvl="2"/>
            <a:r>
              <a:rPr lang="en-US" sz="900" b="0" i="0" kern="1200" dirty="0">
                <a:solidFill>
                  <a:schemeClr val="tx1"/>
                </a:solidFill>
                <a:effectLst/>
                <a:latin typeface="Segoe UI Light" pitchFamily="34" charset="0"/>
                <a:ea typeface="+mn-ea"/>
                <a:cs typeface="+mn-cs"/>
              </a:rPr>
              <a:t>Make sure you’re granting access to the right people at the right time. Keeping your sign-in process simple will avoid creating barriers to contribution and collaboration.</a:t>
            </a:r>
          </a:p>
          <a:p>
            <a:r>
              <a:rPr lang="en-US" sz="900" b="1" i="0" kern="1200" dirty="0">
                <a:solidFill>
                  <a:schemeClr val="tx1"/>
                </a:solidFill>
                <a:effectLst/>
                <a:latin typeface="Segoe UI Light" pitchFamily="34" charset="0"/>
                <a:ea typeface="+mn-ea"/>
                <a:cs typeface="+mn-cs"/>
              </a:rPr>
              <a:t>Develop</a:t>
            </a:r>
          </a:p>
          <a:p>
            <a:pPr lvl="1"/>
            <a:r>
              <a:rPr lang="en-US" sz="900" b="1" i="0" kern="1200" dirty="0">
                <a:solidFill>
                  <a:schemeClr val="tx1"/>
                </a:solidFill>
                <a:effectLst/>
                <a:latin typeface="Segoe UI Light" pitchFamily="34" charset="0"/>
                <a:ea typeface="+mn-ea"/>
                <a:cs typeface="+mn-cs"/>
              </a:rPr>
              <a:t>Any editor</a:t>
            </a:r>
          </a:p>
          <a:p>
            <a:pPr lvl="1"/>
            <a:r>
              <a:rPr lang="en-US" sz="900" b="1" i="0" kern="1200" dirty="0">
                <a:solidFill>
                  <a:schemeClr val="tx1"/>
                </a:solidFill>
                <a:effectLst/>
                <a:latin typeface="Segoe UI Light" pitchFamily="34" charset="0"/>
                <a:ea typeface="+mn-ea"/>
                <a:cs typeface="+mn-cs"/>
              </a:rPr>
              <a:t>Call any service</a:t>
            </a:r>
          </a:p>
          <a:p>
            <a:pPr lvl="0"/>
            <a:r>
              <a:rPr lang="en-US" sz="900" b="1" i="0" kern="1200" dirty="0">
                <a:solidFill>
                  <a:schemeClr val="tx1"/>
                </a:solidFill>
                <a:effectLst/>
                <a:latin typeface="Segoe UI Light" pitchFamily="34" charset="0"/>
                <a:ea typeface="+mn-ea"/>
                <a:cs typeface="+mn-cs"/>
              </a:rPr>
              <a:t>Deploy</a:t>
            </a:r>
          </a:p>
          <a:p>
            <a:pPr lvl="1"/>
            <a:r>
              <a:rPr lang="en-US" sz="900" b="1" i="0" kern="1200" dirty="0">
                <a:solidFill>
                  <a:schemeClr val="tx1"/>
                </a:solidFill>
                <a:effectLst/>
                <a:latin typeface="Segoe UI Light" pitchFamily="34" charset="0"/>
                <a:ea typeface="+mn-ea"/>
                <a:cs typeface="+mn-cs"/>
              </a:rPr>
              <a:t>Seller Dashboard is used to submit to store</a:t>
            </a:r>
          </a:p>
          <a:p>
            <a:pPr lvl="2"/>
            <a:r>
              <a:rPr lang="en-US" sz="900" b="0" i="0" kern="1200" dirty="0">
                <a:solidFill>
                  <a:schemeClr val="tx1"/>
                </a:solidFill>
                <a:effectLst/>
                <a:latin typeface="Segoe UI Light" pitchFamily="34" charset="0"/>
                <a:ea typeface="+mn-ea"/>
                <a:cs typeface="+mn-cs"/>
              </a:rPr>
              <a:t>Not necessary for tabs – can </a:t>
            </a:r>
            <a:r>
              <a:rPr lang="en-US" sz="900" b="0" i="0" kern="1200" dirty="0" err="1">
                <a:solidFill>
                  <a:schemeClr val="tx1"/>
                </a:solidFill>
                <a:effectLst/>
                <a:latin typeface="Segoe UI Light" pitchFamily="34" charset="0"/>
                <a:ea typeface="+mn-ea"/>
                <a:cs typeface="+mn-cs"/>
              </a:rPr>
              <a:t>sideload</a:t>
            </a:r>
            <a:endParaRPr lang="en-US" sz="900" b="0" i="0" kern="1200" dirty="0">
              <a:solidFill>
                <a:schemeClr val="tx1"/>
              </a:solidFill>
              <a:effectLst/>
              <a:latin typeface="Segoe UI Light" pitchFamily="34" charset="0"/>
              <a:ea typeface="+mn-ea"/>
              <a:cs typeface="+mn-cs"/>
            </a:endParaRPr>
          </a:p>
          <a:p>
            <a:pPr lvl="1"/>
            <a:endParaRPr lang="en-US" sz="900"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8237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a seamless tab experience, perform provisioning and authorization on configuration page when possible.</a:t>
            </a:r>
          </a:p>
          <a:p>
            <a:endParaRPr lang="en-US" dirty="0"/>
          </a:p>
          <a:p>
            <a:r>
              <a:rPr lang="en-US" dirty="0"/>
              <a:t>If context has entity/</a:t>
            </a:r>
            <a:r>
              <a:rPr lang="en-US" dirty="0" err="1"/>
              <a:t>subentity</a:t>
            </a:r>
            <a:r>
              <a:rPr lang="en-US" dirty="0"/>
              <a:t>, then respond to a </a:t>
            </a:r>
            <a:r>
              <a:rPr lang="en-US" dirty="0" err="1"/>
              <a:t>deeplink</a:t>
            </a:r>
            <a:endParaRPr lang="en-US" dirty="0"/>
          </a:p>
          <a:p>
            <a:endParaRPr lang="en-US" dirty="0"/>
          </a:p>
          <a:p>
            <a:r>
              <a:rPr lang="en-US" dirty="0"/>
              <a:t>State storage</a:t>
            </a:r>
            <a:r>
              <a:rPr lang="en-US" baseline="0" dirty="0"/>
              <a:t> is developer’s responsibility</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9123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6198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0642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5011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4:44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1202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4:47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26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best and most extensible option for adding your service into Teams, create a Microsoft Teams app. A Microsoft Teams app is a package of services that you host, that can be distributed through the Teams product or </a:t>
            </a:r>
            <a:r>
              <a:rPr lang="en-US" dirty="0" err="1"/>
              <a:t>sideloaded</a:t>
            </a:r>
            <a:r>
              <a:rPr lang="en-US" dirty="0"/>
              <a:t> by teams.</a:t>
            </a:r>
          </a:p>
          <a:p>
            <a:endParaRPr lang="en-US" dirty="0"/>
          </a:p>
          <a:p>
            <a:r>
              <a:rPr lang="en-US" dirty="0"/>
              <a:t>For quick one-off integration of your existing </a:t>
            </a:r>
            <a:r>
              <a:rPr lang="en-US" dirty="0" err="1"/>
              <a:t>webhook</a:t>
            </a:r>
            <a:r>
              <a:rPr lang="en-US" dirty="0"/>
              <a:t>, you can take advantage of our Custom Bot feature. This ad-hoc extensibility option allows you to simply set up </a:t>
            </a:r>
            <a:r>
              <a:rPr lang="en-US" dirty="0" err="1"/>
              <a:t>webhooks</a:t>
            </a:r>
            <a:r>
              <a:rPr lang="en-US" dirty="0"/>
              <a:t> / notifications in a specific team, with no additional coding required.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16430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5988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Apps in Microsoft Teams allow you to make your service available to users in the contexts - or "scopes" - that make the most sense.</a:t>
            </a:r>
          </a:p>
          <a:p>
            <a:endParaRPr lang="en-US" dirty="0"/>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You declare precisely which capabilities you support, in which scopes, via your app package's manifest file.</a:t>
            </a:r>
          </a:p>
          <a:p>
            <a:pPr marL="171450" indent="-171450">
              <a:buFont typeface="Arial" panose="020B0604020202020204" pitchFamily="34" charset="0"/>
              <a:buChar char="•"/>
            </a:pPr>
            <a:r>
              <a:rPr lang="en-US" dirty="0"/>
              <a:t>You can use most app capabilities (such as bots, tabs, </a:t>
            </a:r>
            <a:r>
              <a:rPr lang="en-US" dirty="0" err="1"/>
              <a:t>etc</a:t>
            </a:r>
            <a:r>
              <a:rPr lang="en-US" dirty="0"/>
              <a:t>) in most scopes.</a:t>
            </a:r>
          </a:p>
          <a:p>
            <a:pPr marL="171450" indent="-171450">
              <a:buFont typeface="Arial" panose="020B0604020202020204" pitchFamily="34" charset="0"/>
              <a:buChar char="•"/>
            </a:pPr>
            <a:r>
              <a:rPr lang="en-US" dirty="0"/>
              <a:t>You offer these capabilities via a single Teams app package that users can acquire through our in-product app gallery, via the Office Store, or </a:t>
            </a:r>
            <a:r>
              <a:rPr lang="en-US" dirty="0" err="1"/>
              <a:t>sideloaded</a:t>
            </a:r>
            <a:r>
              <a:rPr lang="en-US" dirty="0"/>
              <a:t> directly by your team.</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569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information comes</a:t>
            </a:r>
            <a:r>
              <a:rPr lang="en-US" baseline="0" dirty="0"/>
              <a:t> from the Microsoft Teams Design Guidelines: http://msteamsdesignguidelines.azurewebsites.net/#!/</a:t>
            </a:r>
          </a:p>
          <a:p>
            <a:endParaRPr lang="en-US" baseline="0" dirty="0"/>
          </a:p>
          <a:p>
            <a:r>
              <a:rPr lang="en-US" baseline="0" dirty="0"/>
              <a:t>All of these capabilities are possible in an app, not in a custom bot. </a:t>
            </a:r>
          </a:p>
          <a:p>
            <a:br>
              <a:rPr lang="en-US" baseline="0" dirty="0"/>
            </a:br>
            <a:r>
              <a:rPr lang="en-US" baseline="0" dirty="0"/>
              <a:t>Not all are required. Only publish those that make sense, or start with one and build out over time.</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4028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Generated project:</a:t>
            </a:r>
          </a:p>
          <a:p>
            <a:pPr marL="171450" indent="-171450">
              <a:buFont typeface="Arial" panose="020B0604020202020204" pitchFamily="34" charset="0"/>
              <a:buChar char="•"/>
            </a:pPr>
            <a:r>
              <a:rPr lang="en-US" dirty="0"/>
              <a:t>Review folders: </a:t>
            </a:r>
            <a:r>
              <a:rPr lang="en-US" dirty="0" err="1"/>
              <a:t>src</a:t>
            </a:r>
            <a:r>
              <a:rPr lang="en-US" dirty="0"/>
              <a:t>, manifest, package</a:t>
            </a:r>
          </a:p>
          <a:p>
            <a:pPr marL="171450" indent="-171450">
              <a:buFont typeface="Arial" panose="020B0604020202020204" pitchFamily="34" charset="0"/>
              <a:buChar char="•"/>
            </a:pPr>
            <a:r>
              <a:rPr lang="en-US" dirty="0"/>
              <a:t>Review gulp tasks: manifest, build, serve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Source files:</a:t>
            </a:r>
          </a:p>
          <a:p>
            <a:pPr marL="171450" indent="-171450">
              <a:buFont typeface="Arial" panose="020B0604020202020204" pitchFamily="34" charset="0"/>
              <a:buChar char="•"/>
            </a:pPr>
            <a:r>
              <a:rPr lang="en-US" dirty="0"/>
              <a:t>*.html files: “inject” comments</a:t>
            </a:r>
          </a:p>
          <a:p>
            <a:pPr marL="388712" lvl="1" indent="-171450">
              <a:buFont typeface="Arial" panose="020B0604020202020204" pitchFamily="34" charset="0"/>
              <a:buChar char="•"/>
            </a:pPr>
            <a:r>
              <a:rPr lang="en-US" dirty="0"/>
              <a:t>Used to inject TypeScript compiled output into page</a:t>
            </a:r>
          </a:p>
          <a:p>
            <a:pPr marL="388712" lvl="1" indent="-171450">
              <a:buFont typeface="Arial" panose="020B0604020202020204" pitchFamily="34" charset="0"/>
              <a:buChar char="•"/>
            </a:pPr>
            <a:r>
              <a:rPr lang="en-US" dirty="0"/>
              <a:t>Net result is HTML/JavaScript in same page</a:t>
            </a:r>
          </a:p>
          <a:p>
            <a:pPr marL="171450" lvl="0" indent="-171450">
              <a:buFont typeface="Arial" panose="020B0604020202020204" pitchFamily="34" charset="0"/>
              <a:buChar char="•"/>
            </a:pPr>
            <a:r>
              <a:rPr lang="en-US" dirty="0"/>
              <a:t>Every page needs “</a:t>
            </a:r>
            <a:r>
              <a:rPr lang="en-US" dirty="0" err="1"/>
              <a:t>microsoftTeams.initialize</a:t>
            </a:r>
            <a:r>
              <a:rPr lang="en-US" dirty="0"/>
              <a:t>()”, and is called in TypeScript object constructor</a:t>
            </a:r>
          </a:p>
          <a:p>
            <a:pPr marL="171450" lvl="0" indent="-171450">
              <a:buFont typeface="Arial" panose="020B0604020202020204" pitchFamily="34" charset="0"/>
              <a:buChar char="•"/>
            </a:pPr>
            <a:r>
              <a:rPr lang="en-US" dirty="0"/>
              <a:t>webpack.config.js defines “output / library” around line 61. This library name is a namespace, used to qualify TypeScript objects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9138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5532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1077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4:43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3209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8.jpg"/><Relationship Id="rId4" Type="http://schemas.openxmlformats.org/officeDocument/2006/relationships/image" Target="../media/image7.jp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0B53BD-BA6C-469B-826B-42BACA3E1E2E}"/>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p>
        </p:txBody>
      </p:sp>
      <p:sp>
        <p:nvSpPr>
          <p:cNvPr id="3" name="Undertitel 2">
            <a:extLst>
              <a:ext uri="{FF2B5EF4-FFF2-40B4-BE49-F238E27FC236}">
                <a16:creationId xmlns:a16="http://schemas.microsoft.com/office/drawing/2014/main" id="{E29DDC24-0283-4190-88E6-42AAD86D32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sp>
        <p:nvSpPr>
          <p:cNvPr id="4" name="Pladsholder til dato 3">
            <a:extLst>
              <a:ext uri="{FF2B5EF4-FFF2-40B4-BE49-F238E27FC236}">
                <a16:creationId xmlns:a16="http://schemas.microsoft.com/office/drawing/2014/main" id="{29FBAFBB-0443-4655-AF59-9501DDD3B4E1}"/>
              </a:ext>
            </a:extLst>
          </p:cNvPr>
          <p:cNvSpPr>
            <a:spLocks noGrp="1"/>
          </p:cNvSpPr>
          <p:nvPr>
            <p:ph type="dt" sz="half" idx="10"/>
          </p:nvPr>
        </p:nvSpPr>
        <p:spPr/>
        <p:txBody>
          <a:bodyPr/>
          <a:lstStyle/>
          <a:p>
            <a:fld id="{2D6726A9-4185-46EC-B642-9FD6D09AFA70}" type="datetimeFigureOut">
              <a:rPr lang="da-DK" smtClean="0"/>
              <a:t>02-11-2017</a:t>
            </a:fld>
            <a:endParaRPr lang="da-DK"/>
          </a:p>
        </p:txBody>
      </p:sp>
      <p:sp>
        <p:nvSpPr>
          <p:cNvPr id="5" name="Pladsholder til sidefod 4">
            <a:extLst>
              <a:ext uri="{FF2B5EF4-FFF2-40B4-BE49-F238E27FC236}">
                <a16:creationId xmlns:a16="http://schemas.microsoft.com/office/drawing/2014/main" id="{A870E4A7-26B5-4C10-A345-70823BF44F1F}"/>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748029BF-AF64-4588-A13B-F21E9EC589A2}"/>
              </a:ext>
            </a:extLst>
          </p:cNvPr>
          <p:cNvSpPr>
            <a:spLocks noGrp="1"/>
          </p:cNvSpPr>
          <p:nvPr>
            <p:ph type="sldNum" sz="quarter" idx="12"/>
          </p:nvPr>
        </p:nvSpPr>
        <p:spPr/>
        <p:txBody>
          <a:bodyPr/>
          <a:lstStyle/>
          <a:p>
            <a:fld id="{56FC2AA7-FC3A-4383-9099-CF741DDE09A4}" type="slidenum">
              <a:rPr lang="da-DK" smtClean="0"/>
              <a:t>‹nr.›</a:t>
            </a:fld>
            <a:endParaRPr lang="da-DK"/>
          </a:p>
        </p:txBody>
      </p:sp>
    </p:spTree>
    <p:extLst>
      <p:ext uri="{BB962C8B-B14F-4D97-AF65-F5344CB8AC3E}">
        <p14:creationId xmlns:p14="http://schemas.microsoft.com/office/powerpoint/2010/main" val="722845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4FC320-066F-4FCC-B5BF-7C17715121C3}"/>
              </a:ext>
            </a:extLst>
          </p:cNvPr>
          <p:cNvSpPr>
            <a:spLocks noGrp="1"/>
          </p:cNvSpPr>
          <p:nvPr>
            <p:ph type="title"/>
          </p:nvPr>
        </p:nvSpPr>
        <p:spPr/>
        <p:txBody>
          <a:bodyPr/>
          <a:lstStyle/>
          <a:p>
            <a:r>
              <a:rPr lang="da-DK"/>
              <a:t>Klik for at redigere titeltypografien i masteren</a:t>
            </a:r>
          </a:p>
        </p:txBody>
      </p:sp>
      <p:sp>
        <p:nvSpPr>
          <p:cNvPr id="3" name="Pladsholder til lodret titel 2">
            <a:extLst>
              <a:ext uri="{FF2B5EF4-FFF2-40B4-BE49-F238E27FC236}">
                <a16:creationId xmlns:a16="http://schemas.microsoft.com/office/drawing/2014/main" id="{A3E58637-9E14-4B70-A10C-39D038296620}"/>
              </a:ext>
            </a:extLst>
          </p:cNvPr>
          <p:cNvSpPr>
            <a:spLocks noGrp="1"/>
          </p:cNvSpPr>
          <p:nvPr>
            <p:ph type="body" orient="vert" idx="1"/>
          </p:nvPr>
        </p:nvSpPr>
        <p:spPr/>
        <p:txBody>
          <a:bodyPr vert="eaVert"/>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8A98D84D-AAD3-4A72-9831-4C9F9EF6D3D3}"/>
              </a:ext>
            </a:extLst>
          </p:cNvPr>
          <p:cNvSpPr>
            <a:spLocks noGrp="1"/>
          </p:cNvSpPr>
          <p:nvPr>
            <p:ph type="dt" sz="half" idx="10"/>
          </p:nvPr>
        </p:nvSpPr>
        <p:spPr/>
        <p:txBody>
          <a:bodyPr/>
          <a:lstStyle/>
          <a:p>
            <a:fld id="{2D6726A9-4185-46EC-B642-9FD6D09AFA70}" type="datetimeFigureOut">
              <a:rPr lang="da-DK" smtClean="0"/>
              <a:t>02-11-2017</a:t>
            </a:fld>
            <a:endParaRPr lang="da-DK"/>
          </a:p>
        </p:txBody>
      </p:sp>
      <p:sp>
        <p:nvSpPr>
          <p:cNvPr id="5" name="Pladsholder til sidefod 4">
            <a:extLst>
              <a:ext uri="{FF2B5EF4-FFF2-40B4-BE49-F238E27FC236}">
                <a16:creationId xmlns:a16="http://schemas.microsoft.com/office/drawing/2014/main" id="{BF4046BF-E8EE-4EA2-AFA2-0364DF2D2C2E}"/>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8844CFC7-E35F-4F77-9AD6-55E820AD51D7}"/>
              </a:ext>
            </a:extLst>
          </p:cNvPr>
          <p:cNvSpPr>
            <a:spLocks noGrp="1"/>
          </p:cNvSpPr>
          <p:nvPr>
            <p:ph type="sldNum" sz="quarter" idx="12"/>
          </p:nvPr>
        </p:nvSpPr>
        <p:spPr/>
        <p:txBody>
          <a:bodyPr/>
          <a:lstStyle/>
          <a:p>
            <a:fld id="{56FC2AA7-FC3A-4383-9099-CF741DDE09A4}" type="slidenum">
              <a:rPr lang="da-DK" smtClean="0"/>
              <a:t>‹nr.›</a:t>
            </a:fld>
            <a:endParaRPr lang="da-DK"/>
          </a:p>
        </p:txBody>
      </p:sp>
    </p:spTree>
    <p:extLst>
      <p:ext uri="{BB962C8B-B14F-4D97-AF65-F5344CB8AC3E}">
        <p14:creationId xmlns:p14="http://schemas.microsoft.com/office/powerpoint/2010/main" val="1135682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10FFE64A-F87E-4571-9C7B-589FAC964673}"/>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p>
        </p:txBody>
      </p:sp>
      <p:sp>
        <p:nvSpPr>
          <p:cNvPr id="3" name="Pladsholder til lodret titel 2">
            <a:extLst>
              <a:ext uri="{FF2B5EF4-FFF2-40B4-BE49-F238E27FC236}">
                <a16:creationId xmlns:a16="http://schemas.microsoft.com/office/drawing/2014/main" id="{F084DE8D-B727-4582-AF78-86F01B9368E5}"/>
              </a:ext>
            </a:extLst>
          </p:cNvPr>
          <p:cNvSpPr>
            <a:spLocks noGrp="1"/>
          </p:cNvSpPr>
          <p:nvPr>
            <p:ph type="body" orient="vert" idx="1"/>
          </p:nvPr>
        </p:nvSpPr>
        <p:spPr>
          <a:xfrm>
            <a:off x="838200" y="365125"/>
            <a:ext cx="7734300" cy="5811838"/>
          </a:xfrm>
        </p:spPr>
        <p:txBody>
          <a:bodyPr vert="eaVert"/>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07F97660-A053-4BB0-A050-E40524012AAB}"/>
              </a:ext>
            </a:extLst>
          </p:cNvPr>
          <p:cNvSpPr>
            <a:spLocks noGrp="1"/>
          </p:cNvSpPr>
          <p:nvPr>
            <p:ph type="dt" sz="half" idx="10"/>
          </p:nvPr>
        </p:nvSpPr>
        <p:spPr/>
        <p:txBody>
          <a:bodyPr/>
          <a:lstStyle/>
          <a:p>
            <a:fld id="{2D6726A9-4185-46EC-B642-9FD6D09AFA70}" type="datetimeFigureOut">
              <a:rPr lang="da-DK" smtClean="0"/>
              <a:t>02-11-2017</a:t>
            </a:fld>
            <a:endParaRPr lang="da-DK"/>
          </a:p>
        </p:txBody>
      </p:sp>
      <p:sp>
        <p:nvSpPr>
          <p:cNvPr id="5" name="Pladsholder til sidefod 4">
            <a:extLst>
              <a:ext uri="{FF2B5EF4-FFF2-40B4-BE49-F238E27FC236}">
                <a16:creationId xmlns:a16="http://schemas.microsoft.com/office/drawing/2014/main" id="{8B21ECA5-86EC-4EF9-8785-9EF55588A300}"/>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3A429B06-FB98-4183-967A-80765FF5B94F}"/>
              </a:ext>
            </a:extLst>
          </p:cNvPr>
          <p:cNvSpPr>
            <a:spLocks noGrp="1"/>
          </p:cNvSpPr>
          <p:nvPr>
            <p:ph type="sldNum" sz="quarter" idx="12"/>
          </p:nvPr>
        </p:nvSpPr>
        <p:spPr/>
        <p:txBody>
          <a:bodyPr/>
          <a:lstStyle/>
          <a:p>
            <a:fld id="{56FC2AA7-FC3A-4383-9099-CF741DDE09A4}" type="slidenum">
              <a:rPr lang="da-DK" smtClean="0"/>
              <a:t>‹nr.›</a:t>
            </a:fld>
            <a:endParaRPr lang="da-DK"/>
          </a:p>
        </p:txBody>
      </p:sp>
    </p:spTree>
    <p:extLst>
      <p:ext uri="{BB962C8B-B14F-4D97-AF65-F5344CB8AC3E}">
        <p14:creationId xmlns:p14="http://schemas.microsoft.com/office/powerpoint/2010/main" val="3538330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03888" y="0"/>
            <a:ext cx="10288113" cy="6858000"/>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1" y="0"/>
            <a:ext cx="6172105" cy="6858000"/>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4078361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650900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03888" y="0"/>
            <a:ext cx="10288113" cy="6858000"/>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1" y="0"/>
            <a:ext cx="6172105" cy="6858000"/>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927677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263682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256231396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19758514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130833988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55995" y="196631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229842" y="1956351"/>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47344436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6D7785-364A-4553-98C2-A4EAC38323CD}"/>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DAC2D531-FD2A-4377-BB12-04366CBDFEB1}"/>
              </a:ext>
            </a:extLst>
          </p:cNvPr>
          <p:cNvSpPr>
            <a:spLocks noGrp="1"/>
          </p:cNvSpPr>
          <p:nvPr>
            <p:ph idx="1"/>
          </p:nvPr>
        </p:nvSpPr>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836D41E2-21EF-4FEB-A99A-9A5EC5D2E24A}"/>
              </a:ext>
            </a:extLst>
          </p:cNvPr>
          <p:cNvSpPr>
            <a:spLocks noGrp="1"/>
          </p:cNvSpPr>
          <p:nvPr>
            <p:ph type="dt" sz="half" idx="10"/>
          </p:nvPr>
        </p:nvSpPr>
        <p:spPr/>
        <p:txBody>
          <a:bodyPr/>
          <a:lstStyle/>
          <a:p>
            <a:fld id="{2D6726A9-4185-46EC-B642-9FD6D09AFA70}" type="datetimeFigureOut">
              <a:rPr lang="da-DK" smtClean="0"/>
              <a:t>02-11-2017</a:t>
            </a:fld>
            <a:endParaRPr lang="da-DK"/>
          </a:p>
        </p:txBody>
      </p:sp>
      <p:sp>
        <p:nvSpPr>
          <p:cNvPr id="5" name="Pladsholder til sidefod 4">
            <a:extLst>
              <a:ext uri="{FF2B5EF4-FFF2-40B4-BE49-F238E27FC236}">
                <a16:creationId xmlns:a16="http://schemas.microsoft.com/office/drawing/2014/main" id="{5649C1CE-B92E-4EE7-B198-3211E88493D1}"/>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7C3408EF-87CC-4866-B1ED-F15EA8D8EF81}"/>
              </a:ext>
            </a:extLst>
          </p:cNvPr>
          <p:cNvSpPr>
            <a:spLocks noGrp="1"/>
          </p:cNvSpPr>
          <p:nvPr>
            <p:ph type="sldNum" sz="quarter" idx="12"/>
          </p:nvPr>
        </p:nvSpPr>
        <p:spPr/>
        <p:txBody>
          <a:bodyPr/>
          <a:lstStyle/>
          <a:p>
            <a:fld id="{56FC2AA7-FC3A-4383-9099-CF741DDE09A4}" type="slidenum">
              <a:rPr lang="da-DK" smtClean="0"/>
              <a:t>‹nr.›</a:t>
            </a:fld>
            <a:endParaRPr lang="da-DK"/>
          </a:p>
        </p:txBody>
      </p:sp>
    </p:spTree>
    <p:extLst>
      <p:ext uri="{BB962C8B-B14F-4D97-AF65-F5344CB8AC3E}">
        <p14:creationId xmlns:p14="http://schemas.microsoft.com/office/powerpoint/2010/main" val="37268211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2110827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39390012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55992" y="1599723"/>
            <a:ext cx="5418452"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0" y="1958094"/>
            <a:ext cx="4530204" cy="2411476"/>
          </a:xfrm>
        </p:spPr>
        <p:txBody>
          <a:bodyPr>
            <a:noAutofit/>
          </a:bodyPr>
          <a:lstStyle>
            <a:lvl1pPr marL="0" indent="0">
              <a:buNone/>
              <a:defRPr sz="1961"/>
            </a:lvl1pPr>
          </a:lstStyle>
          <a:p>
            <a:pPr lvl="0"/>
            <a:r>
              <a:rPr lang="en-US" dirty="0"/>
              <a:t>Picture</a:t>
            </a:r>
          </a:p>
        </p:txBody>
      </p:sp>
      <p:sp>
        <p:nvSpPr>
          <p:cNvPr id="8" name="Rectangle 7"/>
          <p:cNvSpPr/>
          <p:nvPr userDrawn="1"/>
        </p:nvSpPr>
        <p:spPr bwMode="auto">
          <a:xfrm>
            <a:off x="6333553" y="1599723"/>
            <a:ext cx="5428911"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55994" y="4927922"/>
            <a:ext cx="5418449" cy="974626"/>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333554" y="4927922"/>
            <a:ext cx="5428910" cy="974626"/>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780405" y="1958094"/>
            <a:ext cx="4522950"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37494848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2727129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644914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307230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455869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Tree>
    <p:extLst>
      <p:ext uri="{BB962C8B-B14F-4D97-AF65-F5344CB8AC3E}">
        <p14:creationId xmlns:p14="http://schemas.microsoft.com/office/powerpoint/2010/main" val="37382310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26198"/>
            <a:ext cx="3607487" cy="2602491"/>
          </a:xfrm>
          <a:blipFill>
            <a:blip r:embed="rId3"/>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26198"/>
            <a:ext cx="3623050" cy="2602491"/>
          </a:xfrm>
          <a:blipFill>
            <a:blip r:embed="rId4"/>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65840093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88233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83787163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E82E23-EA53-4F38-855B-CE8FED298E59}"/>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p>
        </p:txBody>
      </p:sp>
      <p:sp>
        <p:nvSpPr>
          <p:cNvPr id="3" name="Pladsholder til tekst 2">
            <a:extLst>
              <a:ext uri="{FF2B5EF4-FFF2-40B4-BE49-F238E27FC236}">
                <a16:creationId xmlns:a16="http://schemas.microsoft.com/office/drawing/2014/main" id="{E6AFDC74-397F-458E-A3EA-E75E7A4168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Rediger teksttypografien i masteren</a:t>
            </a:r>
          </a:p>
        </p:txBody>
      </p:sp>
      <p:sp>
        <p:nvSpPr>
          <p:cNvPr id="4" name="Pladsholder til dato 3">
            <a:extLst>
              <a:ext uri="{FF2B5EF4-FFF2-40B4-BE49-F238E27FC236}">
                <a16:creationId xmlns:a16="http://schemas.microsoft.com/office/drawing/2014/main" id="{7F6B61DC-D291-4446-8696-BD7779F81D27}"/>
              </a:ext>
            </a:extLst>
          </p:cNvPr>
          <p:cNvSpPr>
            <a:spLocks noGrp="1"/>
          </p:cNvSpPr>
          <p:nvPr>
            <p:ph type="dt" sz="half" idx="10"/>
          </p:nvPr>
        </p:nvSpPr>
        <p:spPr/>
        <p:txBody>
          <a:bodyPr/>
          <a:lstStyle/>
          <a:p>
            <a:fld id="{2D6726A9-4185-46EC-B642-9FD6D09AFA70}" type="datetimeFigureOut">
              <a:rPr lang="da-DK" smtClean="0"/>
              <a:t>02-11-2017</a:t>
            </a:fld>
            <a:endParaRPr lang="da-DK"/>
          </a:p>
        </p:txBody>
      </p:sp>
      <p:sp>
        <p:nvSpPr>
          <p:cNvPr id="5" name="Pladsholder til sidefod 4">
            <a:extLst>
              <a:ext uri="{FF2B5EF4-FFF2-40B4-BE49-F238E27FC236}">
                <a16:creationId xmlns:a16="http://schemas.microsoft.com/office/drawing/2014/main" id="{3F67D2A9-7293-4742-A8D6-EB7A83C7F779}"/>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F8CBAF91-93A5-4228-8ACC-B24EC29347EB}"/>
              </a:ext>
            </a:extLst>
          </p:cNvPr>
          <p:cNvSpPr>
            <a:spLocks noGrp="1"/>
          </p:cNvSpPr>
          <p:nvPr>
            <p:ph type="sldNum" sz="quarter" idx="12"/>
          </p:nvPr>
        </p:nvSpPr>
        <p:spPr/>
        <p:txBody>
          <a:bodyPr/>
          <a:lstStyle/>
          <a:p>
            <a:fld id="{56FC2AA7-FC3A-4383-9099-CF741DDE09A4}" type="slidenum">
              <a:rPr lang="da-DK" smtClean="0"/>
              <a:t>‹nr.›</a:t>
            </a:fld>
            <a:endParaRPr lang="da-DK"/>
          </a:p>
        </p:txBody>
      </p:sp>
    </p:spTree>
    <p:extLst>
      <p:ext uri="{BB962C8B-B14F-4D97-AF65-F5344CB8AC3E}">
        <p14:creationId xmlns:p14="http://schemas.microsoft.com/office/powerpoint/2010/main" val="13404579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55995" y="1957473"/>
            <a:ext cx="1693247" cy="2821285"/>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378328" y="1957473"/>
            <a:ext cx="1693247" cy="2821285"/>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3803238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Tree>
    <p:extLst>
      <p:ext uri="{BB962C8B-B14F-4D97-AF65-F5344CB8AC3E}">
        <p14:creationId xmlns:p14="http://schemas.microsoft.com/office/powerpoint/2010/main" val="26731903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55995" y="5661040"/>
            <a:ext cx="36183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55992" y="5815322"/>
            <a:ext cx="3618381" cy="307777"/>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03155" y="5661040"/>
            <a:ext cx="3607484"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03152" y="5815322"/>
            <a:ext cx="3607487" cy="307777"/>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139414" y="5661040"/>
            <a:ext cx="36292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139414" y="5815322"/>
            <a:ext cx="3629278" cy="307777"/>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endParaRPr lang="en-US" dirty="0"/>
          </a:p>
        </p:txBody>
      </p:sp>
    </p:spTree>
    <p:extLst>
      <p:ext uri="{BB962C8B-B14F-4D97-AF65-F5344CB8AC3E}">
        <p14:creationId xmlns:p14="http://schemas.microsoft.com/office/powerpoint/2010/main" val="368479068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13984944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339347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dirty="0"/>
              <a:t>Thank you.</a:t>
            </a:r>
          </a:p>
        </p:txBody>
      </p:sp>
    </p:spTree>
    <p:extLst>
      <p:ext uri="{BB962C8B-B14F-4D97-AF65-F5344CB8AC3E}">
        <p14:creationId xmlns:p14="http://schemas.microsoft.com/office/powerpoint/2010/main" val="281445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4815134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5E4FBD-450B-4074-9956-A9A40D137329}"/>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694B57A2-5ABB-4B87-9AAE-579DB12EDA20}"/>
              </a:ext>
            </a:extLst>
          </p:cNvPr>
          <p:cNvSpPr>
            <a:spLocks noGrp="1"/>
          </p:cNvSpPr>
          <p:nvPr>
            <p:ph sz="half" idx="1"/>
          </p:nvPr>
        </p:nvSpPr>
        <p:spPr>
          <a:xfrm>
            <a:off x="838200" y="1825625"/>
            <a:ext cx="5181600" cy="435133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a:extLst>
              <a:ext uri="{FF2B5EF4-FFF2-40B4-BE49-F238E27FC236}">
                <a16:creationId xmlns:a16="http://schemas.microsoft.com/office/drawing/2014/main" id="{983C21E6-4466-4D2A-9C3E-CD8A60A1B686}"/>
              </a:ext>
            </a:extLst>
          </p:cNvPr>
          <p:cNvSpPr>
            <a:spLocks noGrp="1"/>
          </p:cNvSpPr>
          <p:nvPr>
            <p:ph sz="half" idx="2"/>
          </p:nvPr>
        </p:nvSpPr>
        <p:spPr>
          <a:xfrm>
            <a:off x="6172200" y="1825625"/>
            <a:ext cx="5181600" cy="435133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a:extLst>
              <a:ext uri="{FF2B5EF4-FFF2-40B4-BE49-F238E27FC236}">
                <a16:creationId xmlns:a16="http://schemas.microsoft.com/office/drawing/2014/main" id="{FD59187F-EEFA-43F9-B11C-C2D4E19F924F}"/>
              </a:ext>
            </a:extLst>
          </p:cNvPr>
          <p:cNvSpPr>
            <a:spLocks noGrp="1"/>
          </p:cNvSpPr>
          <p:nvPr>
            <p:ph type="dt" sz="half" idx="10"/>
          </p:nvPr>
        </p:nvSpPr>
        <p:spPr/>
        <p:txBody>
          <a:bodyPr/>
          <a:lstStyle/>
          <a:p>
            <a:fld id="{2D6726A9-4185-46EC-B642-9FD6D09AFA70}" type="datetimeFigureOut">
              <a:rPr lang="da-DK" smtClean="0"/>
              <a:t>02-11-2017</a:t>
            </a:fld>
            <a:endParaRPr lang="da-DK"/>
          </a:p>
        </p:txBody>
      </p:sp>
      <p:sp>
        <p:nvSpPr>
          <p:cNvPr id="6" name="Pladsholder til sidefod 5">
            <a:extLst>
              <a:ext uri="{FF2B5EF4-FFF2-40B4-BE49-F238E27FC236}">
                <a16:creationId xmlns:a16="http://schemas.microsoft.com/office/drawing/2014/main" id="{7859F40F-8E79-4C19-8E15-23F5F14C2D70}"/>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822AD9AA-E909-4A17-A5D9-B634BDEFF137}"/>
              </a:ext>
            </a:extLst>
          </p:cNvPr>
          <p:cNvSpPr>
            <a:spLocks noGrp="1"/>
          </p:cNvSpPr>
          <p:nvPr>
            <p:ph type="sldNum" sz="quarter" idx="12"/>
          </p:nvPr>
        </p:nvSpPr>
        <p:spPr/>
        <p:txBody>
          <a:bodyPr/>
          <a:lstStyle/>
          <a:p>
            <a:fld id="{56FC2AA7-FC3A-4383-9099-CF741DDE09A4}" type="slidenum">
              <a:rPr lang="da-DK" smtClean="0"/>
              <a:t>‹nr.›</a:t>
            </a:fld>
            <a:endParaRPr lang="da-DK"/>
          </a:p>
        </p:txBody>
      </p:sp>
    </p:spTree>
    <p:extLst>
      <p:ext uri="{BB962C8B-B14F-4D97-AF65-F5344CB8AC3E}">
        <p14:creationId xmlns:p14="http://schemas.microsoft.com/office/powerpoint/2010/main" val="173371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64C1E1-7EDC-411D-87FB-00AB2C7151ED}"/>
              </a:ext>
            </a:extLst>
          </p:cNvPr>
          <p:cNvSpPr>
            <a:spLocks noGrp="1"/>
          </p:cNvSpPr>
          <p:nvPr>
            <p:ph type="title"/>
          </p:nvPr>
        </p:nvSpPr>
        <p:spPr>
          <a:xfrm>
            <a:off x="839788" y="365125"/>
            <a:ext cx="10515600" cy="1325563"/>
          </a:xfrm>
        </p:spPr>
        <p:txBody>
          <a:bodyPr/>
          <a:lstStyle/>
          <a:p>
            <a:r>
              <a:rPr lang="da-DK"/>
              <a:t>Klik for at redigere titeltypografien i masteren</a:t>
            </a:r>
          </a:p>
        </p:txBody>
      </p:sp>
      <p:sp>
        <p:nvSpPr>
          <p:cNvPr id="3" name="Pladsholder til tekst 2">
            <a:extLst>
              <a:ext uri="{FF2B5EF4-FFF2-40B4-BE49-F238E27FC236}">
                <a16:creationId xmlns:a16="http://schemas.microsoft.com/office/drawing/2014/main" id="{6BA2E085-AA42-4E18-8DCF-0F5859AA51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Rediger teksttypografien i masteren</a:t>
            </a:r>
          </a:p>
        </p:txBody>
      </p:sp>
      <p:sp>
        <p:nvSpPr>
          <p:cNvPr id="4" name="Pladsholder til indhold 3">
            <a:extLst>
              <a:ext uri="{FF2B5EF4-FFF2-40B4-BE49-F238E27FC236}">
                <a16:creationId xmlns:a16="http://schemas.microsoft.com/office/drawing/2014/main" id="{1BC7000D-0927-4708-9F90-CC1502DFB56C}"/>
              </a:ext>
            </a:extLst>
          </p:cNvPr>
          <p:cNvSpPr>
            <a:spLocks noGrp="1"/>
          </p:cNvSpPr>
          <p:nvPr>
            <p:ph sz="half" idx="2"/>
          </p:nvPr>
        </p:nvSpPr>
        <p:spPr>
          <a:xfrm>
            <a:off x="839788" y="2505075"/>
            <a:ext cx="5157787" cy="368458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a:extLst>
              <a:ext uri="{FF2B5EF4-FFF2-40B4-BE49-F238E27FC236}">
                <a16:creationId xmlns:a16="http://schemas.microsoft.com/office/drawing/2014/main" id="{2865E3E9-47D0-4563-9989-A5054FDEEA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Rediger teksttypografien i masteren</a:t>
            </a:r>
          </a:p>
        </p:txBody>
      </p:sp>
      <p:sp>
        <p:nvSpPr>
          <p:cNvPr id="6" name="Pladsholder til indhold 5">
            <a:extLst>
              <a:ext uri="{FF2B5EF4-FFF2-40B4-BE49-F238E27FC236}">
                <a16:creationId xmlns:a16="http://schemas.microsoft.com/office/drawing/2014/main" id="{A8092707-E1F1-4A09-A6ED-DA4B698866C1}"/>
              </a:ext>
            </a:extLst>
          </p:cNvPr>
          <p:cNvSpPr>
            <a:spLocks noGrp="1"/>
          </p:cNvSpPr>
          <p:nvPr>
            <p:ph sz="quarter" idx="4"/>
          </p:nvPr>
        </p:nvSpPr>
        <p:spPr>
          <a:xfrm>
            <a:off x="6172200" y="2505075"/>
            <a:ext cx="5183188" cy="3684588"/>
          </a:xfrm>
        </p:spPr>
        <p:txBody>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7" name="Pladsholder til dato 6">
            <a:extLst>
              <a:ext uri="{FF2B5EF4-FFF2-40B4-BE49-F238E27FC236}">
                <a16:creationId xmlns:a16="http://schemas.microsoft.com/office/drawing/2014/main" id="{A021D048-624D-4535-9C6D-C9132D5B33A0}"/>
              </a:ext>
            </a:extLst>
          </p:cNvPr>
          <p:cNvSpPr>
            <a:spLocks noGrp="1"/>
          </p:cNvSpPr>
          <p:nvPr>
            <p:ph type="dt" sz="half" idx="10"/>
          </p:nvPr>
        </p:nvSpPr>
        <p:spPr/>
        <p:txBody>
          <a:bodyPr/>
          <a:lstStyle/>
          <a:p>
            <a:fld id="{2D6726A9-4185-46EC-B642-9FD6D09AFA70}" type="datetimeFigureOut">
              <a:rPr lang="da-DK" smtClean="0"/>
              <a:t>02-11-2017</a:t>
            </a:fld>
            <a:endParaRPr lang="da-DK"/>
          </a:p>
        </p:txBody>
      </p:sp>
      <p:sp>
        <p:nvSpPr>
          <p:cNvPr id="8" name="Pladsholder til sidefod 7">
            <a:extLst>
              <a:ext uri="{FF2B5EF4-FFF2-40B4-BE49-F238E27FC236}">
                <a16:creationId xmlns:a16="http://schemas.microsoft.com/office/drawing/2014/main" id="{784CD5E3-1717-4BC0-B5BE-6EC1F2B6594F}"/>
              </a:ext>
            </a:extLst>
          </p:cNvPr>
          <p:cNvSpPr>
            <a:spLocks noGrp="1"/>
          </p:cNvSpPr>
          <p:nvPr>
            <p:ph type="ftr" sz="quarter" idx="11"/>
          </p:nvPr>
        </p:nvSpPr>
        <p:spPr/>
        <p:txBody>
          <a:bodyPr/>
          <a:lstStyle/>
          <a:p>
            <a:endParaRPr lang="da-DK"/>
          </a:p>
        </p:txBody>
      </p:sp>
      <p:sp>
        <p:nvSpPr>
          <p:cNvPr id="9" name="Pladsholder til slidenummer 8">
            <a:extLst>
              <a:ext uri="{FF2B5EF4-FFF2-40B4-BE49-F238E27FC236}">
                <a16:creationId xmlns:a16="http://schemas.microsoft.com/office/drawing/2014/main" id="{CD91E1CF-6D23-47EA-962F-32F9F05815FD}"/>
              </a:ext>
            </a:extLst>
          </p:cNvPr>
          <p:cNvSpPr>
            <a:spLocks noGrp="1"/>
          </p:cNvSpPr>
          <p:nvPr>
            <p:ph type="sldNum" sz="quarter" idx="12"/>
          </p:nvPr>
        </p:nvSpPr>
        <p:spPr/>
        <p:txBody>
          <a:bodyPr/>
          <a:lstStyle/>
          <a:p>
            <a:fld id="{56FC2AA7-FC3A-4383-9099-CF741DDE09A4}" type="slidenum">
              <a:rPr lang="da-DK" smtClean="0"/>
              <a:t>‹nr.›</a:t>
            </a:fld>
            <a:endParaRPr lang="da-DK"/>
          </a:p>
        </p:txBody>
      </p:sp>
    </p:spTree>
    <p:extLst>
      <p:ext uri="{BB962C8B-B14F-4D97-AF65-F5344CB8AC3E}">
        <p14:creationId xmlns:p14="http://schemas.microsoft.com/office/powerpoint/2010/main" val="362363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496C5D-71B4-4F9E-A636-9EC3FC7E8BDC}"/>
              </a:ext>
            </a:extLst>
          </p:cNvPr>
          <p:cNvSpPr>
            <a:spLocks noGrp="1"/>
          </p:cNvSpPr>
          <p:nvPr>
            <p:ph type="title"/>
          </p:nvPr>
        </p:nvSpPr>
        <p:spPr/>
        <p:txBody>
          <a:bodyPr/>
          <a:lstStyle/>
          <a:p>
            <a:r>
              <a:rPr lang="da-DK"/>
              <a:t>Klik for at redigere titeltypografien i masteren</a:t>
            </a:r>
          </a:p>
        </p:txBody>
      </p:sp>
      <p:sp>
        <p:nvSpPr>
          <p:cNvPr id="3" name="Pladsholder til dato 2">
            <a:extLst>
              <a:ext uri="{FF2B5EF4-FFF2-40B4-BE49-F238E27FC236}">
                <a16:creationId xmlns:a16="http://schemas.microsoft.com/office/drawing/2014/main" id="{D6745D35-59CF-4CF4-8BD3-84B856F26D10}"/>
              </a:ext>
            </a:extLst>
          </p:cNvPr>
          <p:cNvSpPr>
            <a:spLocks noGrp="1"/>
          </p:cNvSpPr>
          <p:nvPr>
            <p:ph type="dt" sz="half" idx="10"/>
          </p:nvPr>
        </p:nvSpPr>
        <p:spPr/>
        <p:txBody>
          <a:bodyPr/>
          <a:lstStyle/>
          <a:p>
            <a:fld id="{2D6726A9-4185-46EC-B642-9FD6D09AFA70}" type="datetimeFigureOut">
              <a:rPr lang="da-DK" smtClean="0"/>
              <a:t>02-11-2017</a:t>
            </a:fld>
            <a:endParaRPr lang="da-DK"/>
          </a:p>
        </p:txBody>
      </p:sp>
      <p:sp>
        <p:nvSpPr>
          <p:cNvPr id="4" name="Pladsholder til sidefod 3">
            <a:extLst>
              <a:ext uri="{FF2B5EF4-FFF2-40B4-BE49-F238E27FC236}">
                <a16:creationId xmlns:a16="http://schemas.microsoft.com/office/drawing/2014/main" id="{CB003BCF-F7E9-4BA2-BB05-9DF89FAFC3FD}"/>
              </a:ext>
            </a:extLst>
          </p:cNvPr>
          <p:cNvSpPr>
            <a:spLocks noGrp="1"/>
          </p:cNvSpPr>
          <p:nvPr>
            <p:ph type="ftr" sz="quarter" idx="11"/>
          </p:nvPr>
        </p:nvSpPr>
        <p:spPr/>
        <p:txBody>
          <a:bodyPr/>
          <a:lstStyle/>
          <a:p>
            <a:endParaRPr lang="da-DK"/>
          </a:p>
        </p:txBody>
      </p:sp>
      <p:sp>
        <p:nvSpPr>
          <p:cNvPr id="5" name="Pladsholder til slidenummer 4">
            <a:extLst>
              <a:ext uri="{FF2B5EF4-FFF2-40B4-BE49-F238E27FC236}">
                <a16:creationId xmlns:a16="http://schemas.microsoft.com/office/drawing/2014/main" id="{6D4E7984-EBF1-43D4-8F3F-380AD4BE76DF}"/>
              </a:ext>
            </a:extLst>
          </p:cNvPr>
          <p:cNvSpPr>
            <a:spLocks noGrp="1"/>
          </p:cNvSpPr>
          <p:nvPr>
            <p:ph type="sldNum" sz="quarter" idx="12"/>
          </p:nvPr>
        </p:nvSpPr>
        <p:spPr/>
        <p:txBody>
          <a:bodyPr/>
          <a:lstStyle/>
          <a:p>
            <a:fld id="{56FC2AA7-FC3A-4383-9099-CF741DDE09A4}" type="slidenum">
              <a:rPr lang="da-DK" smtClean="0"/>
              <a:t>‹nr.›</a:t>
            </a:fld>
            <a:endParaRPr lang="da-DK"/>
          </a:p>
        </p:txBody>
      </p:sp>
    </p:spTree>
    <p:extLst>
      <p:ext uri="{BB962C8B-B14F-4D97-AF65-F5344CB8AC3E}">
        <p14:creationId xmlns:p14="http://schemas.microsoft.com/office/powerpoint/2010/main" val="2116656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4D1C2078-ADB5-4A3A-AD4A-B6121ECE8276}"/>
              </a:ext>
            </a:extLst>
          </p:cNvPr>
          <p:cNvSpPr>
            <a:spLocks noGrp="1"/>
          </p:cNvSpPr>
          <p:nvPr>
            <p:ph type="dt" sz="half" idx="10"/>
          </p:nvPr>
        </p:nvSpPr>
        <p:spPr/>
        <p:txBody>
          <a:bodyPr/>
          <a:lstStyle/>
          <a:p>
            <a:fld id="{2D6726A9-4185-46EC-B642-9FD6D09AFA70}" type="datetimeFigureOut">
              <a:rPr lang="da-DK" smtClean="0"/>
              <a:t>02-11-2017</a:t>
            </a:fld>
            <a:endParaRPr lang="da-DK"/>
          </a:p>
        </p:txBody>
      </p:sp>
      <p:sp>
        <p:nvSpPr>
          <p:cNvPr id="3" name="Pladsholder til sidefod 2">
            <a:extLst>
              <a:ext uri="{FF2B5EF4-FFF2-40B4-BE49-F238E27FC236}">
                <a16:creationId xmlns:a16="http://schemas.microsoft.com/office/drawing/2014/main" id="{33A1F932-B38B-415B-9980-D2029E74144D}"/>
              </a:ext>
            </a:extLst>
          </p:cNvPr>
          <p:cNvSpPr>
            <a:spLocks noGrp="1"/>
          </p:cNvSpPr>
          <p:nvPr>
            <p:ph type="ftr" sz="quarter" idx="11"/>
          </p:nvPr>
        </p:nvSpPr>
        <p:spPr/>
        <p:txBody>
          <a:bodyPr/>
          <a:lstStyle/>
          <a:p>
            <a:endParaRPr lang="da-DK"/>
          </a:p>
        </p:txBody>
      </p:sp>
      <p:sp>
        <p:nvSpPr>
          <p:cNvPr id="4" name="Pladsholder til slidenummer 3">
            <a:extLst>
              <a:ext uri="{FF2B5EF4-FFF2-40B4-BE49-F238E27FC236}">
                <a16:creationId xmlns:a16="http://schemas.microsoft.com/office/drawing/2014/main" id="{84C38B0D-BC2E-4FEC-8255-4CC41F422F49}"/>
              </a:ext>
            </a:extLst>
          </p:cNvPr>
          <p:cNvSpPr>
            <a:spLocks noGrp="1"/>
          </p:cNvSpPr>
          <p:nvPr>
            <p:ph type="sldNum" sz="quarter" idx="12"/>
          </p:nvPr>
        </p:nvSpPr>
        <p:spPr/>
        <p:txBody>
          <a:bodyPr/>
          <a:lstStyle/>
          <a:p>
            <a:fld id="{56FC2AA7-FC3A-4383-9099-CF741DDE09A4}" type="slidenum">
              <a:rPr lang="da-DK" smtClean="0"/>
              <a:t>‹nr.›</a:t>
            </a:fld>
            <a:endParaRPr lang="da-DK"/>
          </a:p>
        </p:txBody>
      </p:sp>
    </p:spTree>
    <p:extLst>
      <p:ext uri="{BB962C8B-B14F-4D97-AF65-F5344CB8AC3E}">
        <p14:creationId xmlns:p14="http://schemas.microsoft.com/office/powerpoint/2010/main" val="3275721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E01EC7-DCB3-4C86-8156-68B28864A195}"/>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indhold 2">
            <a:extLst>
              <a:ext uri="{FF2B5EF4-FFF2-40B4-BE49-F238E27FC236}">
                <a16:creationId xmlns:a16="http://schemas.microsoft.com/office/drawing/2014/main" id="{AF469A23-7AFE-4482-8784-9B714A4EB9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tekst 3">
            <a:extLst>
              <a:ext uri="{FF2B5EF4-FFF2-40B4-BE49-F238E27FC236}">
                <a16:creationId xmlns:a16="http://schemas.microsoft.com/office/drawing/2014/main" id="{F5921B43-E49B-412E-8025-E723B64C5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Rediger teksttypografien i masteren</a:t>
            </a:r>
          </a:p>
        </p:txBody>
      </p:sp>
      <p:sp>
        <p:nvSpPr>
          <p:cNvPr id="5" name="Pladsholder til dato 4">
            <a:extLst>
              <a:ext uri="{FF2B5EF4-FFF2-40B4-BE49-F238E27FC236}">
                <a16:creationId xmlns:a16="http://schemas.microsoft.com/office/drawing/2014/main" id="{7C982A4E-A7B5-4640-B171-493933ECC6A4}"/>
              </a:ext>
            </a:extLst>
          </p:cNvPr>
          <p:cNvSpPr>
            <a:spLocks noGrp="1"/>
          </p:cNvSpPr>
          <p:nvPr>
            <p:ph type="dt" sz="half" idx="10"/>
          </p:nvPr>
        </p:nvSpPr>
        <p:spPr/>
        <p:txBody>
          <a:bodyPr/>
          <a:lstStyle/>
          <a:p>
            <a:fld id="{2D6726A9-4185-46EC-B642-9FD6D09AFA70}" type="datetimeFigureOut">
              <a:rPr lang="da-DK" smtClean="0"/>
              <a:t>02-11-2017</a:t>
            </a:fld>
            <a:endParaRPr lang="da-DK"/>
          </a:p>
        </p:txBody>
      </p:sp>
      <p:sp>
        <p:nvSpPr>
          <p:cNvPr id="6" name="Pladsholder til sidefod 5">
            <a:extLst>
              <a:ext uri="{FF2B5EF4-FFF2-40B4-BE49-F238E27FC236}">
                <a16:creationId xmlns:a16="http://schemas.microsoft.com/office/drawing/2014/main" id="{367491F3-C3E6-45BE-925E-E49046DA638C}"/>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E440EC81-D879-445C-BE23-EC8173BCDC31}"/>
              </a:ext>
            </a:extLst>
          </p:cNvPr>
          <p:cNvSpPr>
            <a:spLocks noGrp="1"/>
          </p:cNvSpPr>
          <p:nvPr>
            <p:ph type="sldNum" sz="quarter" idx="12"/>
          </p:nvPr>
        </p:nvSpPr>
        <p:spPr/>
        <p:txBody>
          <a:bodyPr/>
          <a:lstStyle/>
          <a:p>
            <a:fld id="{56FC2AA7-FC3A-4383-9099-CF741DDE09A4}" type="slidenum">
              <a:rPr lang="da-DK" smtClean="0"/>
              <a:t>‹nr.›</a:t>
            </a:fld>
            <a:endParaRPr lang="da-DK"/>
          </a:p>
        </p:txBody>
      </p:sp>
    </p:spTree>
    <p:extLst>
      <p:ext uri="{BB962C8B-B14F-4D97-AF65-F5344CB8AC3E}">
        <p14:creationId xmlns:p14="http://schemas.microsoft.com/office/powerpoint/2010/main" val="1553313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F55C3A-C706-4CBA-BC87-6675267C9CBA}"/>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billede 2">
            <a:extLst>
              <a:ext uri="{FF2B5EF4-FFF2-40B4-BE49-F238E27FC236}">
                <a16:creationId xmlns:a16="http://schemas.microsoft.com/office/drawing/2014/main" id="{08B510DC-E8A7-4EFB-837A-8601FA31FD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a:extLst>
              <a:ext uri="{FF2B5EF4-FFF2-40B4-BE49-F238E27FC236}">
                <a16:creationId xmlns:a16="http://schemas.microsoft.com/office/drawing/2014/main" id="{BAEFDBD4-FD9B-45C3-A4C8-4802387E6E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Rediger teksttypografien i masteren</a:t>
            </a:r>
          </a:p>
        </p:txBody>
      </p:sp>
      <p:sp>
        <p:nvSpPr>
          <p:cNvPr id="5" name="Pladsholder til dato 4">
            <a:extLst>
              <a:ext uri="{FF2B5EF4-FFF2-40B4-BE49-F238E27FC236}">
                <a16:creationId xmlns:a16="http://schemas.microsoft.com/office/drawing/2014/main" id="{7B542D11-EC3D-43A8-B749-F2269F58F57A}"/>
              </a:ext>
            </a:extLst>
          </p:cNvPr>
          <p:cNvSpPr>
            <a:spLocks noGrp="1"/>
          </p:cNvSpPr>
          <p:nvPr>
            <p:ph type="dt" sz="half" idx="10"/>
          </p:nvPr>
        </p:nvSpPr>
        <p:spPr/>
        <p:txBody>
          <a:bodyPr/>
          <a:lstStyle/>
          <a:p>
            <a:fld id="{2D6726A9-4185-46EC-B642-9FD6D09AFA70}" type="datetimeFigureOut">
              <a:rPr lang="da-DK" smtClean="0"/>
              <a:t>02-11-2017</a:t>
            </a:fld>
            <a:endParaRPr lang="da-DK"/>
          </a:p>
        </p:txBody>
      </p:sp>
      <p:sp>
        <p:nvSpPr>
          <p:cNvPr id="6" name="Pladsholder til sidefod 5">
            <a:extLst>
              <a:ext uri="{FF2B5EF4-FFF2-40B4-BE49-F238E27FC236}">
                <a16:creationId xmlns:a16="http://schemas.microsoft.com/office/drawing/2014/main" id="{BD46FE86-820E-4F85-A706-6BEE584132F1}"/>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8EBE3AC8-0346-4CBB-8523-759B45501FEA}"/>
              </a:ext>
            </a:extLst>
          </p:cNvPr>
          <p:cNvSpPr>
            <a:spLocks noGrp="1"/>
          </p:cNvSpPr>
          <p:nvPr>
            <p:ph type="sldNum" sz="quarter" idx="12"/>
          </p:nvPr>
        </p:nvSpPr>
        <p:spPr/>
        <p:txBody>
          <a:bodyPr/>
          <a:lstStyle/>
          <a:p>
            <a:fld id="{56FC2AA7-FC3A-4383-9099-CF741DDE09A4}" type="slidenum">
              <a:rPr lang="da-DK" smtClean="0"/>
              <a:t>‹nr.›</a:t>
            </a:fld>
            <a:endParaRPr lang="da-DK"/>
          </a:p>
        </p:txBody>
      </p:sp>
    </p:spTree>
    <p:extLst>
      <p:ext uri="{BB962C8B-B14F-4D97-AF65-F5344CB8AC3E}">
        <p14:creationId xmlns:p14="http://schemas.microsoft.com/office/powerpoint/2010/main" val="905487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image" Target="../media/image3.emf"/><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C742BBBC-A70B-42E7-8835-22A2E45284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p>
        </p:txBody>
      </p:sp>
      <p:sp>
        <p:nvSpPr>
          <p:cNvPr id="3" name="Pladsholder til tekst 2">
            <a:extLst>
              <a:ext uri="{FF2B5EF4-FFF2-40B4-BE49-F238E27FC236}">
                <a16:creationId xmlns:a16="http://schemas.microsoft.com/office/drawing/2014/main" id="{60CB69F2-9966-4298-A6F2-C9F2E5D2FE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Rediger teksttypografien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364B52CE-D1FC-44FA-BC8E-DAE5327E43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6726A9-4185-46EC-B642-9FD6D09AFA70}" type="datetimeFigureOut">
              <a:rPr lang="da-DK" smtClean="0"/>
              <a:t>02-11-2017</a:t>
            </a:fld>
            <a:endParaRPr lang="da-DK"/>
          </a:p>
        </p:txBody>
      </p:sp>
      <p:sp>
        <p:nvSpPr>
          <p:cNvPr id="5" name="Pladsholder til sidefod 4">
            <a:extLst>
              <a:ext uri="{FF2B5EF4-FFF2-40B4-BE49-F238E27FC236}">
                <a16:creationId xmlns:a16="http://schemas.microsoft.com/office/drawing/2014/main" id="{4AB09D1E-95DD-47BA-B9CA-1D7ED2EDD2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slidenummer 5">
            <a:extLst>
              <a:ext uri="{FF2B5EF4-FFF2-40B4-BE49-F238E27FC236}">
                <a16:creationId xmlns:a16="http://schemas.microsoft.com/office/drawing/2014/main" id="{1AB210B3-50FA-4CC1-86CE-CC69D5D461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FC2AA7-FC3A-4383-9099-CF741DDE09A4}" type="slidenum">
              <a:rPr lang="da-DK" smtClean="0"/>
              <a:t>‹nr.›</a:t>
            </a:fld>
            <a:endParaRPr lang="da-DK"/>
          </a:p>
        </p:txBody>
      </p:sp>
    </p:spTree>
    <p:extLst>
      <p:ext uri="{BB962C8B-B14F-4D97-AF65-F5344CB8AC3E}">
        <p14:creationId xmlns:p14="http://schemas.microsoft.com/office/powerpoint/2010/main" val="2170137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58708965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0.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0.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2.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55995" y="2320435"/>
            <a:ext cx="5881521" cy="1792850"/>
          </a:xfrm>
        </p:spPr>
        <p:txBody>
          <a:bodyPr/>
          <a:lstStyle/>
          <a:p>
            <a:r>
              <a:rPr lang="en-US" dirty="0"/>
              <a:t>Fundamentals of Microsoft Teams</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62754" y="4079604"/>
            <a:ext cx="8359808" cy="715829"/>
          </a:xfrm>
        </p:spPr>
        <p:txBody>
          <a:bodyPr/>
          <a:lstStyle/>
          <a:p>
            <a:r>
              <a:rPr lang="en-US" dirty="0"/>
              <a:t>Anders Dissing, Microsoft Office Servers and Services MVP</a:t>
            </a:r>
          </a:p>
        </p:txBody>
      </p:sp>
    </p:spTree>
    <p:extLst>
      <p:ext uri="{BB962C8B-B14F-4D97-AF65-F5344CB8AC3E}">
        <p14:creationId xmlns:p14="http://schemas.microsoft.com/office/powerpoint/2010/main" val="374258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45D6445-66E7-492D-95EC-021C476DF332}"/>
              </a:ext>
            </a:extLst>
          </p:cNvPr>
          <p:cNvPicPr>
            <a:picLocks noGrp="1" noChangeAspect="1"/>
          </p:cNvPicPr>
          <p:nvPr>
            <p:ph sz="quarter" idx="17"/>
          </p:nvPr>
        </p:nvPicPr>
        <p:blipFill>
          <a:blip r:embed="rId3"/>
          <a:stretch>
            <a:fillRect/>
          </a:stretch>
        </p:blipFill>
        <p:spPr>
          <a:xfrm>
            <a:off x="455995" y="2613246"/>
            <a:ext cx="3613454" cy="1241868"/>
          </a:xfrm>
          <a:prstGeom prst="rect">
            <a:avLst/>
          </a:prstGeom>
        </p:spPr>
      </p:pic>
      <p:sp>
        <p:nvSpPr>
          <p:cNvPr id="2" name="Title 1">
            <a:extLst>
              <a:ext uri="{FF2B5EF4-FFF2-40B4-BE49-F238E27FC236}">
                <a16:creationId xmlns:a16="http://schemas.microsoft.com/office/drawing/2014/main" id="{8F5F835D-077E-45B3-85BB-C821257C9D81}"/>
              </a:ext>
            </a:extLst>
          </p:cNvPr>
          <p:cNvSpPr>
            <a:spLocks noGrp="1"/>
          </p:cNvSpPr>
          <p:nvPr>
            <p:ph type="title"/>
          </p:nvPr>
        </p:nvSpPr>
        <p:spPr/>
        <p:txBody>
          <a:bodyPr/>
          <a:lstStyle/>
          <a:p>
            <a:r>
              <a:rPr lang="en-US" dirty="0"/>
              <a:t>Overview of</a:t>
            </a:r>
            <a:r>
              <a:rPr lang="en-US" baseline="0" dirty="0"/>
              <a:t> building a Microsoft Teams Bot</a:t>
            </a:r>
            <a:endParaRPr lang="en-US" dirty="0"/>
          </a:p>
        </p:txBody>
      </p:sp>
      <p:sp>
        <p:nvSpPr>
          <p:cNvPr id="3" name="Text Placeholder 2">
            <a:extLst>
              <a:ext uri="{FF2B5EF4-FFF2-40B4-BE49-F238E27FC236}">
                <a16:creationId xmlns:a16="http://schemas.microsoft.com/office/drawing/2014/main" id="{7A2B27FC-6F8B-4F8B-8789-98EE05355A10}"/>
              </a:ext>
            </a:extLst>
          </p:cNvPr>
          <p:cNvSpPr>
            <a:spLocks noGrp="1"/>
          </p:cNvSpPr>
          <p:nvPr>
            <p:ph type="body" sz="quarter" idx="11"/>
          </p:nvPr>
        </p:nvSpPr>
        <p:spPr>
          <a:xfrm>
            <a:off x="455995" y="4927710"/>
            <a:ext cx="2771135" cy="1731243"/>
          </a:xfrm>
        </p:spPr>
        <p:txBody>
          <a:bodyPr/>
          <a:lstStyle/>
          <a:p>
            <a:r>
              <a:rPr lang="en-US" sz="1765" b="0" dirty="0">
                <a:latin typeface="+mj-lt"/>
              </a:rPr>
              <a:t>Design a great bot</a:t>
            </a:r>
          </a:p>
          <a:p>
            <a:r>
              <a:rPr lang="en-US" b="0" dirty="0">
                <a:solidFill>
                  <a:schemeClr val="tx1"/>
                </a:solidFill>
              </a:rPr>
              <a:t>Be responsive – respond to messages and events</a:t>
            </a:r>
          </a:p>
          <a:p>
            <a:r>
              <a:rPr lang="en-US" b="0" dirty="0">
                <a:solidFill>
                  <a:schemeClr val="tx1"/>
                </a:solidFill>
              </a:rPr>
              <a:t>Recognize and respond to questions and non-questions</a:t>
            </a:r>
          </a:p>
          <a:p>
            <a:r>
              <a:rPr lang="en-US" b="0" dirty="0">
                <a:solidFill>
                  <a:schemeClr val="tx1"/>
                </a:solidFill>
              </a:rPr>
              <a:t>Have a personality</a:t>
            </a:r>
          </a:p>
        </p:txBody>
      </p:sp>
      <p:sp>
        <p:nvSpPr>
          <p:cNvPr id="4" name="Text Placeholder 3">
            <a:extLst>
              <a:ext uri="{FF2B5EF4-FFF2-40B4-BE49-F238E27FC236}">
                <a16:creationId xmlns:a16="http://schemas.microsoft.com/office/drawing/2014/main" id="{46763611-A135-4E98-A4DC-490E5344B6F9}"/>
              </a:ext>
            </a:extLst>
          </p:cNvPr>
          <p:cNvSpPr>
            <a:spLocks noGrp="1"/>
          </p:cNvSpPr>
          <p:nvPr>
            <p:ph type="body" sz="quarter" idx="12"/>
          </p:nvPr>
        </p:nvSpPr>
        <p:spPr>
          <a:xfrm>
            <a:off x="4300039" y="4927710"/>
            <a:ext cx="3618381" cy="1269578"/>
          </a:xfrm>
        </p:spPr>
        <p:txBody>
          <a:bodyPr/>
          <a:lstStyle/>
          <a:p>
            <a:r>
              <a:rPr lang="en-US" sz="1765" b="0" dirty="0">
                <a:latin typeface="+mj-lt"/>
              </a:rPr>
              <a:t>Develop your bot</a:t>
            </a:r>
          </a:p>
          <a:p>
            <a:pPr lvl="1">
              <a:spcBef>
                <a:spcPts val="882"/>
              </a:spcBef>
            </a:pPr>
            <a:r>
              <a:rPr lang="en-US" dirty="0"/>
              <a:t>Bot Builder SDK for .NET</a:t>
            </a:r>
          </a:p>
          <a:p>
            <a:pPr lvl="1">
              <a:spcBef>
                <a:spcPts val="882"/>
              </a:spcBef>
            </a:pPr>
            <a:r>
              <a:rPr lang="en-US" dirty="0"/>
              <a:t>Bot Builder SDK for Node.js</a:t>
            </a:r>
          </a:p>
          <a:p>
            <a:pPr marL="280121" lvl="1" indent="-280121">
              <a:spcBef>
                <a:spcPts val="882"/>
              </a:spcBef>
              <a:buFont typeface="Arial" panose="020B0604020202020204" pitchFamily="34" charset="0"/>
              <a:buChar char="•"/>
            </a:pPr>
            <a:endParaRPr lang="en-US" sz="1568" dirty="0"/>
          </a:p>
        </p:txBody>
      </p:sp>
      <p:sp>
        <p:nvSpPr>
          <p:cNvPr id="5" name="Text Placeholder 4">
            <a:extLst>
              <a:ext uri="{FF2B5EF4-FFF2-40B4-BE49-F238E27FC236}">
                <a16:creationId xmlns:a16="http://schemas.microsoft.com/office/drawing/2014/main" id="{447184D4-9832-4B94-A802-31AC1B34C1DB}"/>
              </a:ext>
            </a:extLst>
          </p:cNvPr>
          <p:cNvSpPr>
            <a:spLocks noGrp="1"/>
          </p:cNvSpPr>
          <p:nvPr>
            <p:ph type="body" sz="quarter" idx="13"/>
          </p:nvPr>
        </p:nvSpPr>
        <p:spPr>
          <a:xfrm>
            <a:off x="8144084" y="4927710"/>
            <a:ext cx="3618380" cy="1500411"/>
          </a:xfrm>
        </p:spPr>
        <p:txBody>
          <a:bodyPr/>
          <a:lstStyle/>
          <a:p>
            <a:r>
              <a:rPr lang="en-US" sz="1765" b="0" dirty="0">
                <a:latin typeface="+mj-lt"/>
              </a:rPr>
              <a:t>Register and deploy your bot</a:t>
            </a:r>
          </a:p>
          <a:p>
            <a:pPr lvl="1">
              <a:spcBef>
                <a:spcPts val="882"/>
              </a:spcBef>
            </a:pPr>
            <a:r>
              <a:rPr lang="en-US" dirty="0"/>
              <a:t>Get a Bot ID and App ID/Secret </a:t>
            </a:r>
            <a:br>
              <a:rPr lang="en-US" dirty="0"/>
            </a:br>
            <a:r>
              <a:rPr lang="en-US" dirty="0"/>
              <a:t>and configure bot</a:t>
            </a:r>
          </a:p>
          <a:p>
            <a:pPr lvl="1">
              <a:spcBef>
                <a:spcPts val="882"/>
              </a:spcBef>
            </a:pPr>
            <a:r>
              <a:rPr lang="en-US" dirty="0"/>
              <a:t>Make sure bot is reachable from the internet</a:t>
            </a:r>
          </a:p>
          <a:p>
            <a:pPr lvl="1">
              <a:spcBef>
                <a:spcPts val="882"/>
              </a:spcBef>
            </a:pPr>
            <a:r>
              <a:rPr lang="en-US" dirty="0"/>
              <a:t>Enable analytics</a:t>
            </a:r>
          </a:p>
        </p:txBody>
      </p:sp>
      <p:pic>
        <p:nvPicPr>
          <p:cNvPr id="12" name="Content Placeholder 11">
            <a:extLst>
              <a:ext uri="{FF2B5EF4-FFF2-40B4-BE49-F238E27FC236}">
                <a16:creationId xmlns:a16="http://schemas.microsoft.com/office/drawing/2014/main" id="{DD33E617-EA59-4901-A4F4-E5FFAE0333B5}"/>
              </a:ext>
            </a:extLst>
          </p:cNvPr>
          <p:cNvPicPr>
            <a:picLocks noGrp="1" noChangeAspect="1"/>
          </p:cNvPicPr>
          <p:nvPr>
            <p:ph sz="quarter" idx="18"/>
          </p:nvPr>
        </p:nvPicPr>
        <p:blipFill>
          <a:blip r:embed="rId4"/>
          <a:stretch>
            <a:fillRect/>
          </a:stretch>
        </p:blipFill>
        <p:spPr>
          <a:xfrm>
            <a:off x="4295114" y="2613246"/>
            <a:ext cx="3623306" cy="1241868"/>
          </a:xfrm>
          <a:prstGeom prst="rect">
            <a:avLst/>
          </a:prstGeom>
        </p:spPr>
      </p:pic>
      <p:pic>
        <p:nvPicPr>
          <p:cNvPr id="13" name="Content Placeholder 12">
            <a:extLst>
              <a:ext uri="{FF2B5EF4-FFF2-40B4-BE49-F238E27FC236}">
                <a16:creationId xmlns:a16="http://schemas.microsoft.com/office/drawing/2014/main" id="{559074B2-49CE-48DF-BBE2-1EAE4D797DA5}"/>
              </a:ext>
            </a:extLst>
          </p:cNvPr>
          <p:cNvPicPr>
            <a:picLocks noGrp="1" noChangeAspect="1"/>
          </p:cNvPicPr>
          <p:nvPr>
            <p:ph sz="quarter" idx="19"/>
          </p:nvPr>
        </p:nvPicPr>
        <p:blipFill>
          <a:blip r:embed="rId5"/>
          <a:stretch>
            <a:fillRect/>
          </a:stretch>
        </p:blipFill>
        <p:spPr>
          <a:xfrm>
            <a:off x="8604746" y="2704036"/>
            <a:ext cx="2698612" cy="919234"/>
          </a:xfrm>
          <a:prstGeom prst="rect">
            <a:avLst/>
          </a:prstGeom>
        </p:spPr>
      </p:pic>
    </p:spTree>
    <p:extLst>
      <p:ext uri="{BB962C8B-B14F-4D97-AF65-F5344CB8AC3E}">
        <p14:creationId xmlns:p14="http://schemas.microsoft.com/office/powerpoint/2010/main" val="3319631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uiExpan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2E3CF66-BF97-4487-8583-9F11460D9EAA}"/>
              </a:ext>
            </a:extLst>
          </p:cNvPr>
          <p:cNvSpPr>
            <a:spLocks noGrp="1"/>
          </p:cNvSpPr>
          <p:nvPr>
            <p:ph type="title"/>
          </p:nvPr>
        </p:nvSpPr>
        <p:spPr>
          <a:xfrm>
            <a:off x="353547" y="1154025"/>
            <a:ext cx="3226593" cy="1192634"/>
          </a:xfrm>
        </p:spPr>
        <p:txBody>
          <a:bodyPr/>
          <a:lstStyle/>
          <a:p>
            <a:r>
              <a:rPr lang="en-US" dirty="0"/>
              <a:t>Examples of bot personality and response types</a:t>
            </a:r>
          </a:p>
        </p:txBody>
      </p:sp>
      <p:grpSp>
        <p:nvGrpSpPr>
          <p:cNvPr id="2" name="Group 1">
            <a:extLst>
              <a:ext uri="{FF2B5EF4-FFF2-40B4-BE49-F238E27FC236}">
                <a16:creationId xmlns:a16="http://schemas.microsoft.com/office/drawing/2014/main" id="{7C6950A3-00EA-4198-9BEA-6E48DC6C024F}"/>
              </a:ext>
            </a:extLst>
          </p:cNvPr>
          <p:cNvGrpSpPr/>
          <p:nvPr/>
        </p:nvGrpSpPr>
        <p:grpSpPr>
          <a:xfrm>
            <a:off x="2894171" y="511664"/>
            <a:ext cx="9053891" cy="5862076"/>
            <a:chOff x="3082834" y="521428"/>
            <a:chExt cx="9026435" cy="5844300"/>
          </a:xfrm>
        </p:grpSpPr>
        <p:pic>
          <p:nvPicPr>
            <p:cNvPr id="11" name="Picture 10">
              <a:extLst>
                <a:ext uri="{FF2B5EF4-FFF2-40B4-BE49-F238E27FC236}">
                  <a16:creationId xmlns:a16="http://schemas.microsoft.com/office/drawing/2014/main" id="{059FFAC8-8013-4588-BA30-FCF7A397144C}"/>
                </a:ext>
              </a:extLst>
            </p:cNvPr>
            <p:cNvPicPr>
              <a:picLocks noChangeAspect="1"/>
            </p:cNvPicPr>
            <p:nvPr/>
          </p:nvPicPr>
          <p:blipFill>
            <a:blip r:embed="rId3"/>
            <a:stretch>
              <a:fillRect/>
            </a:stretch>
          </p:blipFill>
          <p:spPr>
            <a:xfrm>
              <a:off x="3756431" y="969129"/>
              <a:ext cx="7708485" cy="5094688"/>
            </a:xfrm>
            <a:prstGeom prst="rect">
              <a:avLst/>
            </a:prstGeom>
          </p:spPr>
        </p:pic>
        <p:pic>
          <p:nvPicPr>
            <p:cNvPr id="7" name="Picture 6">
              <a:extLst>
                <a:ext uri="{FF2B5EF4-FFF2-40B4-BE49-F238E27FC236}">
                  <a16:creationId xmlns:a16="http://schemas.microsoft.com/office/drawing/2014/main" id="{AEDA8A45-97DA-4148-9BF8-0752D26AD79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82834" y="521428"/>
              <a:ext cx="9026435" cy="5844300"/>
            </a:xfrm>
            <a:prstGeom prst="roundRect">
              <a:avLst>
                <a:gd name="adj" fmla="val 4635"/>
              </a:avLst>
            </a:prstGeom>
          </p:spPr>
        </p:pic>
      </p:grpSp>
    </p:spTree>
    <p:extLst>
      <p:ext uri="{BB962C8B-B14F-4D97-AF65-F5344CB8AC3E}">
        <p14:creationId xmlns:p14="http://schemas.microsoft.com/office/powerpoint/2010/main" val="17625196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84-83F6-406A-BD8C-95A911EA9445}"/>
              </a:ext>
            </a:extLst>
          </p:cNvPr>
          <p:cNvSpPr>
            <a:spLocks noGrp="1"/>
          </p:cNvSpPr>
          <p:nvPr>
            <p:ph type="title"/>
          </p:nvPr>
        </p:nvSpPr>
        <p:spPr/>
        <p:txBody>
          <a:bodyPr/>
          <a:lstStyle/>
          <a:p>
            <a:r>
              <a:rPr lang="en-US" dirty="0"/>
              <a:t>Conversation basics</a:t>
            </a:r>
          </a:p>
        </p:txBody>
      </p:sp>
      <p:sp>
        <p:nvSpPr>
          <p:cNvPr id="20" name="Text Placeholder 19">
            <a:extLst>
              <a:ext uri="{FF2B5EF4-FFF2-40B4-BE49-F238E27FC236}">
                <a16:creationId xmlns:a16="http://schemas.microsoft.com/office/drawing/2014/main" id="{2D307623-3C62-4E97-8DCA-B640723F61F4}"/>
              </a:ext>
            </a:extLst>
          </p:cNvPr>
          <p:cNvSpPr>
            <a:spLocks noGrp="1"/>
          </p:cNvSpPr>
          <p:nvPr>
            <p:ph type="body" sz="quarter" idx="10"/>
          </p:nvPr>
        </p:nvSpPr>
        <p:spPr>
          <a:xfrm>
            <a:off x="455995" y="2010613"/>
            <a:ext cx="11306469" cy="307777"/>
          </a:xfrm>
        </p:spPr>
        <p:txBody>
          <a:bodyPr/>
          <a:lstStyle/>
          <a:p>
            <a:r>
              <a:rPr lang="en-US" dirty="0"/>
              <a:t>Activity objects are used to pass information back and forth between bot and channel (or user).</a:t>
            </a:r>
          </a:p>
        </p:txBody>
      </p:sp>
      <p:sp>
        <p:nvSpPr>
          <p:cNvPr id="21" name="Text Placeholder 20">
            <a:extLst>
              <a:ext uri="{FF2B5EF4-FFF2-40B4-BE49-F238E27FC236}">
                <a16:creationId xmlns:a16="http://schemas.microsoft.com/office/drawing/2014/main" id="{75EA29C9-3CD2-4F0B-BFF3-88FEB4F844F6}"/>
              </a:ext>
            </a:extLst>
          </p:cNvPr>
          <p:cNvSpPr>
            <a:spLocks noGrp="1"/>
          </p:cNvSpPr>
          <p:nvPr>
            <p:ph type="body" sz="quarter" idx="11"/>
          </p:nvPr>
        </p:nvSpPr>
        <p:spPr>
          <a:xfrm>
            <a:off x="455995" y="3038550"/>
            <a:ext cx="3618381" cy="1269578"/>
          </a:xfrm>
        </p:spPr>
        <p:txBody>
          <a:bodyPr/>
          <a:lstStyle/>
          <a:p>
            <a:r>
              <a:rPr lang="en-US" sz="1765" dirty="0">
                <a:latin typeface="+mj-lt"/>
              </a:rPr>
              <a:t>Messages property</a:t>
            </a:r>
          </a:p>
          <a:p>
            <a:pPr marL="0" lvl="1" indent="0">
              <a:spcBef>
                <a:spcPts val="882"/>
              </a:spcBef>
              <a:buNone/>
            </a:pPr>
            <a:r>
              <a:rPr lang="en-US" dirty="0"/>
              <a:t>Text (Plain / Markdown)</a:t>
            </a:r>
          </a:p>
          <a:p>
            <a:pPr marL="0" lvl="1" indent="0">
              <a:spcBef>
                <a:spcPts val="882"/>
              </a:spcBef>
              <a:buNone/>
            </a:pPr>
            <a:r>
              <a:rPr lang="en-US" dirty="0"/>
              <a:t>Attachments (Simple media / Cards)</a:t>
            </a:r>
          </a:p>
          <a:p>
            <a:pPr marL="0" lvl="1" indent="0">
              <a:spcBef>
                <a:spcPts val="882"/>
              </a:spcBef>
              <a:buNone/>
            </a:pPr>
            <a:r>
              <a:rPr lang="en-US" dirty="0"/>
              <a:t>Entities (Users, Bot client)</a:t>
            </a:r>
          </a:p>
        </p:txBody>
      </p:sp>
      <p:sp>
        <p:nvSpPr>
          <p:cNvPr id="22" name="Text Placeholder 21">
            <a:extLst>
              <a:ext uri="{FF2B5EF4-FFF2-40B4-BE49-F238E27FC236}">
                <a16:creationId xmlns:a16="http://schemas.microsoft.com/office/drawing/2014/main" id="{9FF3844B-EAC6-45A9-ACB7-4EFAAAF5BE94}"/>
              </a:ext>
            </a:extLst>
          </p:cNvPr>
          <p:cNvSpPr>
            <a:spLocks noGrp="1"/>
          </p:cNvSpPr>
          <p:nvPr>
            <p:ph type="body" sz="quarter" idx="12"/>
          </p:nvPr>
        </p:nvSpPr>
        <p:spPr>
          <a:xfrm>
            <a:off x="4185051" y="3038550"/>
            <a:ext cx="4100476" cy="1269578"/>
          </a:xfrm>
        </p:spPr>
        <p:txBody>
          <a:bodyPr/>
          <a:lstStyle/>
          <a:p>
            <a:r>
              <a:rPr lang="en-US" sz="1765" dirty="0">
                <a:latin typeface="+mj-lt"/>
              </a:rPr>
              <a:t>Dialogs manage conversation flow</a:t>
            </a:r>
          </a:p>
          <a:p>
            <a:pPr marL="0" lvl="1" indent="0">
              <a:spcBef>
                <a:spcPts val="882"/>
              </a:spcBef>
              <a:buNone/>
            </a:pPr>
            <a:r>
              <a:rPr lang="en-US" dirty="0"/>
              <a:t>Pre &amp; Post events for prompts &amp; replies</a:t>
            </a:r>
          </a:p>
          <a:p>
            <a:pPr marL="0" lvl="1" indent="0">
              <a:spcBef>
                <a:spcPts val="882"/>
              </a:spcBef>
              <a:buNone/>
            </a:pPr>
            <a:r>
              <a:rPr lang="en-US" dirty="0"/>
              <a:t>Dialog stack and state managed by Bot Framework</a:t>
            </a:r>
          </a:p>
          <a:p>
            <a:pPr marL="0" lvl="1" indent="0">
              <a:spcBef>
                <a:spcPts val="882"/>
              </a:spcBef>
              <a:buNone/>
            </a:pPr>
            <a:r>
              <a:rPr lang="en-US" dirty="0"/>
              <a:t>Values passed to/from dialogs</a:t>
            </a:r>
          </a:p>
        </p:txBody>
      </p:sp>
      <p:sp>
        <p:nvSpPr>
          <p:cNvPr id="23" name="Text Placeholder 22">
            <a:extLst>
              <a:ext uri="{FF2B5EF4-FFF2-40B4-BE49-F238E27FC236}">
                <a16:creationId xmlns:a16="http://schemas.microsoft.com/office/drawing/2014/main" id="{6338D287-B438-46E0-AE1A-1599F6B41611}"/>
              </a:ext>
            </a:extLst>
          </p:cNvPr>
          <p:cNvSpPr>
            <a:spLocks noGrp="1"/>
          </p:cNvSpPr>
          <p:nvPr>
            <p:ph type="body" sz="quarter" idx="13"/>
          </p:nvPr>
        </p:nvSpPr>
        <p:spPr>
          <a:xfrm>
            <a:off x="8742232" y="3038550"/>
            <a:ext cx="3622117" cy="1269578"/>
          </a:xfrm>
        </p:spPr>
        <p:txBody>
          <a:bodyPr/>
          <a:lstStyle/>
          <a:p>
            <a:r>
              <a:rPr lang="en-US" sz="1765" dirty="0" err="1">
                <a:latin typeface="+mj-lt"/>
              </a:rPr>
              <a:t>StateService</a:t>
            </a:r>
            <a:r>
              <a:rPr lang="en-US" sz="1765" dirty="0">
                <a:latin typeface="+mj-lt"/>
              </a:rPr>
              <a:t> </a:t>
            </a:r>
          </a:p>
          <a:p>
            <a:pPr marL="0" lvl="1" indent="0">
              <a:spcBef>
                <a:spcPts val="882"/>
              </a:spcBef>
              <a:buNone/>
            </a:pPr>
            <a:r>
              <a:rPr lang="en-US" dirty="0"/>
              <a:t>User</a:t>
            </a:r>
          </a:p>
          <a:p>
            <a:pPr marL="0" lvl="1" indent="0">
              <a:spcBef>
                <a:spcPts val="882"/>
              </a:spcBef>
              <a:buNone/>
            </a:pPr>
            <a:r>
              <a:rPr lang="en-US" dirty="0"/>
              <a:t>Conversation</a:t>
            </a:r>
          </a:p>
          <a:p>
            <a:pPr marL="0" lvl="1" indent="0">
              <a:spcBef>
                <a:spcPts val="882"/>
              </a:spcBef>
              <a:buNone/>
            </a:pPr>
            <a:r>
              <a:rPr lang="en-US" dirty="0"/>
              <a:t>Private (User in Conversation)</a:t>
            </a:r>
          </a:p>
        </p:txBody>
      </p:sp>
    </p:spTree>
    <p:extLst>
      <p:ext uri="{BB962C8B-B14F-4D97-AF65-F5344CB8AC3E}">
        <p14:creationId xmlns:p14="http://schemas.microsoft.com/office/powerpoint/2010/main" val="4812313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6D6EF8E9-A881-4DBE-8069-7FCAB0F9B46E}"/>
              </a:ext>
            </a:extLst>
          </p:cNvPr>
          <p:cNvPicPr>
            <a:picLocks noGrp="1" noChangeAspect="1"/>
          </p:cNvPicPr>
          <p:nvPr>
            <p:ph sz="quarter" idx="17"/>
          </p:nvPr>
        </p:nvPicPr>
        <p:blipFill>
          <a:blip r:embed="rId3"/>
          <a:stretch>
            <a:fillRect/>
          </a:stretch>
        </p:blipFill>
        <p:spPr>
          <a:xfrm>
            <a:off x="966328" y="1958304"/>
            <a:ext cx="4427915" cy="2410698"/>
          </a:xfrm>
          <a:prstGeom prst="rect">
            <a:avLst/>
          </a:prstGeom>
        </p:spPr>
      </p:pic>
      <p:sp>
        <p:nvSpPr>
          <p:cNvPr id="2" name="Title 1">
            <a:extLst>
              <a:ext uri="{FF2B5EF4-FFF2-40B4-BE49-F238E27FC236}">
                <a16:creationId xmlns:a16="http://schemas.microsoft.com/office/drawing/2014/main" id="{4B48CE78-90B1-446C-AA2B-3E92089A0CB0}"/>
              </a:ext>
            </a:extLst>
          </p:cNvPr>
          <p:cNvSpPr>
            <a:spLocks noGrp="1"/>
          </p:cNvSpPr>
          <p:nvPr>
            <p:ph type="title"/>
          </p:nvPr>
        </p:nvSpPr>
        <p:spPr/>
        <p:txBody>
          <a:bodyPr/>
          <a:lstStyle/>
          <a:p>
            <a:r>
              <a:rPr lang="en-US" dirty="0"/>
              <a:t>Channel conversations and 1:1 conversations</a:t>
            </a:r>
          </a:p>
        </p:txBody>
      </p:sp>
      <p:sp>
        <p:nvSpPr>
          <p:cNvPr id="4" name="Text Placeholder 3">
            <a:extLst>
              <a:ext uri="{FF2B5EF4-FFF2-40B4-BE49-F238E27FC236}">
                <a16:creationId xmlns:a16="http://schemas.microsoft.com/office/drawing/2014/main" id="{9D58EB3B-2DC9-4879-9303-7D0F624BBFED}"/>
              </a:ext>
            </a:extLst>
          </p:cNvPr>
          <p:cNvSpPr>
            <a:spLocks noGrp="1"/>
          </p:cNvSpPr>
          <p:nvPr>
            <p:ph type="body" sz="quarter" idx="11"/>
          </p:nvPr>
        </p:nvSpPr>
        <p:spPr>
          <a:xfrm>
            <a:off x="455995" y="4927710"/>
            <a:ext cx="5418449" cy="1269578"/>
          </a:xfrm>
        </p:spPr>
        <p:txBody>
          <a:bodyPr/>
          <a:lstStyle/>
          <a:p>
            <a:r>
              <a:rPr lang="en-US" sz="1765" dirty="0">
                <a:latin typeface="+mj-lt"/>
              </a:rPr>
              <a:t>Channel conversation</a:t>
            </a:r>
          </a:p>
          <a:p>
            <a:pPr lvl="1">
              <a:spcBef>
                <a:spcPts val="882"/>
              </a:spcBef>
            </a:pPr>
            <a:r>
              <a:rPr lang="en-US" dirty="0"/>
              <a:t>Access to channel data, including members</a:t>
            </a:r>
          </a:p>
          <a:p>
            <a:pPr lvl="1">
              <a:spcBef>
                <a:spcPts val="882"/>
              </a:spcBef>
            </a:pPr>
            <a:r>
              <a:rPr lang="en-US" dirty="0"/>
              <a:t>Events when users added/removed from channel</a:t>
            </a:r>
          </a:p>
          <a:p>
            <a:pPr lvl="1">
              <a:spcBef>
                <a:spcPts val="882"/>
              </a:spcBef>
            </a:pPr>
            <a:r>
              <a:rPr lang="en-US" dirty="0"/>
              <a:t>Messages will contain ‘at’ (@) references</a:t>
            </a:r>
          </a:p>
        </p:txBody>
      </p:sp>
      <p:sp>
        <p:nvSpPr>
          <p:cNvPr id="5" name="Text Placeholder 4">
            <a:extLst>
              <a:ext uri="{FF2B5EF4-FFF2-40B4-BE49-F238E27FC236}">
                <a16:creationId xmlns:a16="http://schemas.microsoft.com/office/drawing/2014/main" id="{F3093CFC-4EF5-434C-88B5-60C4379C4B98}"/>
              </a:ext>
            </a:extLst>
          </p:cNvPr>
          <p:cNvSpPr>
            <a:spLocks noGrp="1"/>
          </p:cNvSpPr>
          <p:nvPr>
            <p:ph type="body" sz="quarter" idx="13"/>
          </p:nvPr>
        </p:nvSpPr>
        <p:spPr>
          <a:xfrm>
            <a:off x="6333554" y="4927710"/>
            <a:ext cx="5428910" cy="1269578"/>
          </a:xfrm>
        </p:spPr>
        <p:txBody>
          <a:bodyPr/>
          <a:lstStyle/>
          <a:p>
            <a:r>
              <a:rPr lang="en-US" sz="1765" dirty="0">
                <a:latin typeface="+mj-lt"/>
              </a:rPr>
              <a:t>1:1 conversation</a:t>
            </a:r>
          </a:p>
          <a:p>
            <a:pPr lvl="1">
              <a:spcBef>
                <a:spcPts val="882"/>
              </a:spcBef>
            </a:pPr>
            <a:r>
              <a:rPr lang="en-US" dirty="0"/>
              <a:t>Access only to user – not team</a:t>
            </a:r>
          </a:p>
          <a:p>
            <a:pPr lvl="1">
              <a:spcBef>
                <a:spcPts val="882"/>
              </a:spcBef>
            </a:pPr>
            <a:r>
              <a:rPr lang="en-US" dirty="0"/>
              <a:t>Event when user initiates conversation</a:t>
            </a:r>
          </a:p>
          <a:p>
            <a:pPr lvl="1">
              <a:spcBef>
                <a:spcPts val="882"/>
              </a:spcBef>
            </a:pPr>
            <a:r>
              <a:rPr lang="en-US" dirty="0"/>
              <a:t>No ‘at’ references</a:t>
            </a:r>
          </a:p>
        </p:txBody>
      </p:sp>
      <p:pic>
        <p:nvPicPr>
          <p:cNvPr id="10" name="Content Placeholder 9">
            <a:extLst>
              <a:ext uri="{FF2B5EF4-FFF2-40B4-BE49-F238E27FC236}">
                <a16:creationId xmlns:a16="http://schemas.microsoft.com/office/drawing/2014/main" id="{A8700E4A-F669-4F46-8DC5-8947FD65E81A}"/>
              </a:ext>
            </a:extLst>
          </p:cNvPr>
          <p:cNvPicPr>
            <a:picLocks noGrp="1" noChangeAspect="1"/>
          </p:cNvPicPr>
          <p:nvPr>
            <p:ph sz="quarter" idx="19"/>
          </p:nvPr>
        </p:nvPicPr>
        <p:blipFill>
          <a:blip r:embed="rId4"/>
          <a:stretch>
            <a:fillRect/>
          </a:stretch>
        </p:blipFill>
        <p:spPr>
          <a:xfrm>
            <a:off x="7091970" y="1958304"/>
            <a:ext cx="3900187" cy="2410698"/>
          </a:xfrm>
          <a:prstGeom prst="rect">
            <a:avLst/>
          </a:prstGeom>
        </p:spPr>
      </p:pic>
    </p:spTree>
    <p:extLst>
      <p:ext uri="{BB962C8B-B14F-4D97-AF65-F5344CB8AC3E}">
        <p14:creationId xmlns:p14="http://schemas.microsoft.com/office/powerpoint/2010/main" val="7393577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F668F-3699-400D-95E9-2A5431E54F98}"/>
              </a:ext>
            </a:extLst>
          </p:cNvPr>
          <p:cNvSpPr>
            <a:spLocks noGrp="1"/>
          </p:cNvSpPr>
          <p:nvPr>
            <p:ph type="title"/>
          </p:nvPr>
        </p:nvSpPr>
        <p:spPr/>
        <p:txBody>
          <a:bodyPr/>
          <a:lstStyle/>
          <a:p>
            <a:r>
              <a:rPr lang="en-US" dirty="0"/>
              <a:t>Messages – Text formats</a:t>
            </a:r>
          </a:p>
        </p:txBody>
      </p:sp>
      <p:graphicFrame>
        <p:nvGraphicFramePr>
          <p:cNvPr id="5" name="Table Placeholder 4">
            <a:extLst>
              <a:ext uri="{FF2B5EF4-FFF2-40B4-BE49-F238E27FC236}">
                <a16:creationId xmlns:a16="http://schemas.microsoft.com/office/drawing/2014/main" id="{B6AEF876-5677-48F4-8F80-7BA62938C035}"/>
              </a:ext>
            </a:extLst>
          </p:cNvPr>
          <p:cNvGraphicFramePr>
            <a:graphicFrameLocks noGrp="1"/>
          </p:cNvGraphicFramePr>
          <p:nvPr>
            <p:ph type="tbl" sz="quarter" idx="10"/>
            <p:extLst/>
          </p:nvPr>
        </p:nvGraphicFramePr>
        <p:xfrm>
          <a:off x="455995" y="1931692"/>
          <a:ext cx="11306470" cy="3274831"/>
        </p:xfrm>
        <a:graphic>
          <a:graphicData uri="http://schemas.openxmlformats.org/drawingml/2006/table">
            <a:tbl>
              <a:tblPr firstRow="1" bandRow="1">
                <a:tableStyleId>{5C22544A-7EE6-4342-B048-85BDC9FD1C3A}</a:tableStyleId>
              </a:tblPr>
              <a:tblGrid>
                <a:gridCol w="1568871">
                  <a:extLst>
                    <a:ext uri="{9D8B030D-6E8A-4147-A177-3AD203B41FA5}">
                      <a16:colId xmlns:a16="http://schemas.microsoft.com/office/drawing/2014/main" val="2497484399"/>
                    </a:ext>
                  </a:extLst>
                </a:gridCol>
                <a:gridCol w="1898312">
                  <a:extLst>
                    <a:ext uri="{9D8B030D-6E8A-4147-A177-3AD203B41FA5}">
                      <a16:colId xmlns:a16="http://schemas.microsoft.com/office/drawing/2014/main" val="2407566191"/>
                    </a:ext>
                  </a:extLst>
                </a:gridCol>
                <a:gridCol w="1976549">
                  <a:extLst>
                    <a:ext uri="{9D8B030D-6E8A-4147-A177-3AD203B41FA5}">
                      <a16:colId xmlns:a16="http://schemas.microsoft.com/office/drawing/2014/main" val="2194594215"/>
                    </a:ext>
                  </a:extLst>
                </a:gridCol>
                <a:gridCol w="5862738">
                  <a:extLst>
                    <a:ext uri="{9D8B030D-6E8A-4147-A177-3AD203B41FA5}">
                      <a16:colId xmlns:a16="http://schemas.microsoft.com/office/drawing/2014/main" val="3300883380"/>
                    </a:ext>
                  </a:extLst>
                </a:gridCol>
              </a:tblGrid>
              <a:tr h="479571">
                <a:tc>
                  <a:txBody>
                    <a:bodyPr/>
                    <a:lstStyle/>
                    <a:p>
                      <a:r>
                        <a:rPr lang="en-US" sz="1700" b="0" dirty="0">
                          <a:solidFill>
                            <a:schemeClr val="bg2"/>
                          </a:solidFill>
                          <a:latin typeface="+mj-lt"/>
                        </a:rPr>
                        <a:t>Format</a:t>
                      </a:r>
                    </a:p>
                  </a:txBody>
                  <a:tcPr marL="89642" marR="89642" marT="44821" marB="44821" anchor="ctr">
                    <a:lnL w="3810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noFill/>
                      <a:prstDash val="solid"/>
                      <a:round/>
                      <a:headEnd type="none" w="med" len="med"/>
                      <a:tailEnd type="none" w="med" len="med"/>
                    </a:lnT>
                  </a:tcPr>
                </a:tc>
                <a:tc>
                  <a:txBody>
                    <a:bodyPr/>
                    <a:lstStyle/>
                    <a:p>
                      <a:r>
                        <a:rPr lang="en-US" sz="1700" b="0" dirty="0">
                          <a:solidFill>
                            <a:schemeClr val="bg2"/>
                          </a:solidFill>
                          <a:latin typeface="+mj-lt"/>
                        </a:rPr>
                        <a:t>From user to bot</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noFill/>
                      <a:prstDash val="solid"/>
                      <a:round/>
                      <a:headEnd type="none" w="med" len="med"/>
                      <a:tailEnd type="none" w="med" len="med"/>
                    </a:lnT>
                  </a:tcPr>
                </a:tc>
                <a:tc>
                  <a:txBody>
                    <a:bodyPr/>
                    <a:lstStyle/>
                    <a:p>
                      <a:r>
                        <a:rPr lang="en-US" sz="1700" b="0" dirty="0">
                          <a:solidFill>
                            <a:schemeClr val="bg2"/>
                          </a:solidFill>
                          <a:latin typeface="+mj-lt"/>
                        </a:rPr>
                        <a:t>From bot to user</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noFill/>
                      <a:prstDash val="solid"/>
                      <a:round/>
                      <a:headEnd type="none" w="med" len="med"/>
                      <a:tailEnd type="none" w="med" len="med"/>
                    </a:lnT>
                  </a:tcPr>
                </a:tc>
                <a:tc>
                  <a:txBody>
                    <a:bodyPr/>
                    <a:lstStyle/>
                    <a:p>
                      <a:r>
                        <a:rPr lang="en-US" sz="1700" b="0" dirty="0">
                          <a:solidFill>
                            <a:schemeClr val="bg2"/>
                          </a:solidFill>
                          <a:latin typeface="+mj-lt"/>
                        </a:rPr>
                        <a:t>Notes</a:t>
                      </a:r>
                    </a:p>
                  </a:txBody>
                  <a:tcPr marL="89642" marR="89642" marT="44821" marB="44821" anchor="ctr">
                    <a:lnL w="38100" cap="flat" cmpd="sng" algn="ctr">
                      <a:solidFill>
                        <a:schemeClr val="bg2"/>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tcPr>
                </a:tc>
                <a:extLst>
                  <a:ext uri="{0D108BD9-81ED-4DB2-BD59-A6C34878D82A}">
                    <a16:rowId xmlns:a16="http://schemas.microsoft.com/office/drawing/2014/main" val="1382871674"/>
                  </a:ext>
                </a:extLst>
              </a:tr>
              <a:tr h="698815">
                <a:tc>
                  <a:txBody>
                    <a:bodyPr/>
                    <a:lstStyle/>
                    <a:p>
                      <a:r>
                        <a:rPr lang="en-US" sz="1400" dirty="0">
                          <a:latin typeface="+mj-lt"/>
                        </a:rPr>
                        <a:t>Rich text</a:t>
                      </a:r>
                    </a:p>
                  </a:txBody>
                  <a:tcPr marL="89642" marR="89642" marT="44821" marB="44821" anchor="ctr">
                    <a:lnL w="3810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bg1"/>
                    </a:solidFill>
                  </a:tcPr>
                </a:tc>
                <a:tc>
                  <a:txBody>
                    <a:bodyPr/>
                    <a:lstStyle/>
                    <a:p>
                      <a:endParaRPr lang="en-US" sz="1400" dirty="0"/>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bg1"/>
                    </a:solidFill>
                  </a:tcPr>
                </a:tc>
                <a:tc>
                  <a:txBody>
                    <a:bodyPr/>
                    <a:lstStyle/>
                    <a:p>
                      <a:endParaRPr lang="en-US" sz="1400" dirty="0"/>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bg1"/>
                    </a:solidFill>
                  </a:tcPr>
                </a:tc>
                <a:tc>
                  <a:txBody>
                    <a:bodyPr/>
                    <a:lstStyle/>
                    <a:p>
                      <a:r>
                        <a:rPr lang="en-US" sz="1400" dirty="0"/>
                        <a:t>Basic markdown, no tables</a:t>
                      </a:r>
                    </a:p>
                  </a:txBody>
                  <a:tcPr marL="89642" marR="89642" marT="44821" marB="44821" anchor="ctr">
                    <a:lnL w="38100" cap="flat" cmpd="sng" algn="ctr">
                      <a:solidFill>
                        <a:schemeClr val="bg2"/>
                      </a:solidFill>
                      <a:prstDash val="solid"/>
                      <a:round/>
                      <a:headEnd type="none" w="med" len="med"/>
                      <a:tailEnd type="none" w="med" len="med"/>
                    </a:lnL>
                    <a:lnR w="38100" cap="flat" cmpd="sng" algn="ctr">
                      <a:no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546050972"/>
                  </a:ext>
                </a:extLst>
              </a:tr>
              <a:tr h="698815">
                <a:tc>
                  <a:txBody>
                    <a:bodyPr/>
                    <a:lstStyle/>
                    <a:p>
                      <a:r>
                        <a:rPr lang="en-US" sz="1400" dirty="0">
                          <a:latin typeface="+mj-lt"/>
                        </a:rPr>
                        <a:t>Pictures</a:t>
                      </a:r>
                    </a:p>
                  </a:txBody>
                  <a:tcPr marL="89642" marR="89642" marT="44821" marB="44821" anchor="ctr">
                    <a:lnL w="3810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endParaRPr lang="en-US" sz="1400" dirty="0"/>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endParaRPr lang="en-US" sz="1400" dirty="0"/>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r>
                        <a:rPr lang="en-US" sz="1400" dirty="0"/>
                        <a:t>Maximum 1024×1024 and 1 MB in PNG, JPEG, or GIF format; animated GIF not officially supported</a:t>
                      </a:r>
                    </a:p>
                  </a:txBody>
                  <a:tcPr marL="89642" marR="89642" marT="44821" marB="44821" anchor="ctr">
                    <a:lnL w="38100" cap="flat" cmpd="sng" algn="ctr">
                      <a:solidFill>
                        <a:schemeClr val="bg2"/>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140625476"/>
                  </a:ext>
                </a:extLst>
              </a:tr>
              <a:tr h="698815">
                <a:tc>
                  <a:txBody>
                    <a:bodyPr/>
                    <a:lstStyle/>
                    <a:p>
                      <a:r>
                        <a:rPr lang="en-US" sz="1400" dirty="0">
                          <a:latin typeface="+mj-lt"/>
                        </a:rPr>
                        <a:t>Cards</a:t>
                      </a:r>
                    </a:p>
                  </a:txBody>
                  <a:tcPr marL="89642" marR="89642" marT="44821" marB="44821" anchor="ctr">
                    <a:lnL w="3810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pPr algn="l" latinLnBrk="0"/>
                      <a:endParaRPr lang="en-US" sz="1400" dirty="0">
                        <a:effectLst/>
                      </a:endParaRPr>
                    </a:p>
                  </a:txBody>
                  <a:tcPr marL="74702" marR="74702" marT="93378" marB="9337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endParaRPr lang="en-US" sz="1400" dirty="0"/>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tc>
                  <a:txBody>
                    <a:bodyPr/>
                    <a:lstStyle/>
                    <a:p>
                      <a:r>
                        <a:rPr lang="en-US" sz="1400" dirty="0"/>
                        <a:t>Currently supports Hero, Thumbnail, and Office 365 Connector cards</a:t>
                      </a:r>
                    </a:p>
                  </a:txBody>
                  <a:tcPr marL="89642" marR="89642" marT="44821" marB="44821" anchor="ctr">
                    <a:lnL w="38100" cap="flat" cmpd="sng" algn="ctr">
                      <a:solidFill>
                        <a:schemeClr val="bg2"/>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826863507"/>
                  </a:ext>
                </a:extLst>
              </a:tr>
              <a:tr h="698815">
                <a:tc>
                  <a:txBody>
                    <a:bodyPr/>
                    <a:lstStyle/>
                    <a:p>
                      <a:r>
                        <a:rPr lang="en-US" sz="1400" dirty="0">
                          <a:latin typeface="+mj-lt"/>
                        </a:rPr>
                        <a:t>Emojis</a:t>
                      </a:r>
                    </a:p>
                  </a:txBody>
                  <a:tcPr marL="89642" marR="89642" marT="44821" marB="44821" anchor="ctr">
                    <a:lnL w="3810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pPr algn="l" latinLnBrk="0"/>
                      <a:endParaRPr lang="en-US" sz="1400" dirty="0">
                        <a:effectLst/>
                      </a:endParaRPr>
                    </a:p>
                  </a:txBody>
                  <a:tcPr marL="74702" marR="74702" marT="93378" marB="93378"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endParaRPr lang="en-US" sz="1400" dirty="0"/>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tc>
                  <a:txBody>
                    <a:bodyPr/>
                    <a:lstStyle/>
                    <a:p>
                      <a:r>
                        <a:rPr lang="en-US" sz="1400" dirty="0"/>
                        <a:t>Currently supports emojis via UTF-16 (such as U+1F600 for grinning face)</a:t>
                      </a:r>
                    </a:p>
                  </a:txBody>
                  <a:tcPr marL="89642" marR="89642" marT="44821" marB="44821" anchor="ctr">
                    <a:lnL w="38100" cap="flat" cmpd="sng" algn="ctr">
                      <a:solidFill>
                        <a:schemeClr val="bg2"/>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11478070"/>
                  </a:ext>
                </a:extLst>
              </a:tr>
            </a:tbl>
          </a:graphicData>
        </a:graphic>
      </p:graphicFrame>
      <p:pic>
        <p:nvPicPr>
          <p:cNvPr id="7" name="Graphic 6" descr="Close">
            <a:extLst>
              <a:ext uri="{FF2B5EF4-FFF2-40B4-BE49-F238E27FC236}">
                <a16:creationId xmlns:a16="http://schemas.microsoft.com/office/drawing/2014/main" id="{88093931-0CF3-4973-BA61-1D858F8841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9484" y="4656749"/>
            <a:ext cx="406707" cy="406707"/>
          </a:xfrm>
          <a:prstGeom prst="rect">
            <a:avLst/>
          </a:prstGeom>
        </p:spPr>
      </p:pic>
      <p:pic>
        <p:nvPicPr>
          <p:cNvPr id="9" name="Graphic 8" descr="Checkmark">
            <a:extLst>
              <a:ext uri="{FF2B5EF4-FFF2-40B4-BE49-F238E27FC236}">
                <a16:creationId xmlns:a16="http://schemas.microsoft.com/office/drawing/2014/main" id="{352B2888-A81F-47AC-9B45-C49E68D3AE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8476" y="4653406"/>
            <a:ext cx="410050" cy="410050"/>
          </a:xfrm>
          <a:prstGeom prst="rect">
            <a:avLst/>
          </a:prstGeom>
        </p:spPr>
      </p:pic>
      <p:pic>
        <p:nvPicPr>
          <p:cNvPr id="10" name="Graphic 9" descr="Close">
            <a:extLst>
              <a:ext uri="{FF2B5EF4-FFF2-40B4-BE49-F238E27FC236}">
                <a16:creationId xmlns:a16="http://schemas.microsoft.com/office/drawing/2014/main" id="{996017EB-0EFA-499F-965C-090374DC92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9484" y="3954014"/>
            <a:ext cx="406707" cy="406707"/>
          </a:xfrm>
          <a:prstGeom prst="rect">
            <a:avLst/>
          </a:prstGeom>
        </p:spPr>
      </p:pic>
      <p:pic>
        <p:nvPicPr>
          <p:cNvPr id="11" name="Graphic 10" descr="Checkmark">
            <a:extLst>
              <a:ext uri="{FF2B5EF4-FFF2-40B4-BE49-F238E27FC236}">
                <a16:creationId xmlns:a16="http://schemas.microsoft.com/office/drawing/2014/main" id="{20087491-9F9A-4D14-8856-B8FE9BB4E3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8476" y="3949558"/>
            <a:ext cx="410050" cy="410050"/>
          </a:xfrm>
          <a:prstGeom prst="rect">
            <a:avLst/>
          </a:prstGeom>
        </p:spPr>
      </p:pic>
      <p:pic>
        <p:nvPicPr>
          <p:cNvPr id="12" name="Graphic 11" descr="Checkmark">
            <a:extLst>
              <a:ext uri="{FF2B5EF4-FFF2-40B4-BE49-F238E27FC236}">
                <a16:creationId xmlns:a16="http://schemas.microsoft.com/office/drawing/2014/main" id="{A2772FA7-E9AD-41C7-BD72-B284DAAE64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8476" y="3245709"/>
            <a:ext cx="410050" cy="410050"/>
          </a:xfrm>
          <a:prstGeom prst="rect">
            <a:avLst/>
          </a:prstGeom>
        </p:spPr>
      </p:pic>
      <p:pic>
        <p:nvPicPr>
          <p:cNvPr id="13" name="Graphic 12" descr="Checkmark">
            <a:extLst>
              <a:ext uri="{FF2B5EF4-FFF2-40B4-BE49-F238E27FC236}">
                <a16:creationId xmlns:a16="http://schemas.microsoft.com/office/drawing/2014/main" id="{3FBC2D7D-DBE7-4CA3-87CD-28757CBC48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59484" y="3247938"/>
            <a:ext cx="410050" cy="410050"/>
          </a:xfrm>
          <a:prstGeom prst="rect">
            <a:avLst/>
          </a:prstGeom>
        </p:spPr>
      </p:pic>
      <p:pic>
        <p:nvPicPr>
          <p:cNvPr id="14" name="Graphic 13" descr="Checkmark">
            <a:extLst>
              <a:ext uri="{FF2B5EF4-FFF2-40B4-BE49-F238E27FC236}">
                <a16:creationId xmlns:a16="http://schemas.microsoft.com/office/drawing/2014/main" id="{E6555EFA-DD21-4FDB-B179-85C1562DFC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8476" y="2541861"/>
            <a:ext cx="410050" cy="410050"/>
          </a:xfrm>
          <a:prstGeom prst="rect">
            <a:avLst/>
          </a:prstGeom>
        </p:spPr>
      </p:pic>
      <p:pic>
        <p:nvPicPr>
          <p:cNvPr id="15" name="Graphic 14" descr="Checkmark">
            <a:extLst>
              <a:ext uri="{FF2B5EF4-FFF2-40B4-BE49-F238E27FC236}">
                <a16:creationId xmlns:a16="http://schemas.microsoft.com/office/drawing/2014/main" id="{D53C2FD4-8272-4340-B48B-0CE63C6293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59484" y="2541861"/>
            <a:ext cx="410050" cy="410050"/>
          </a:xfrm>
          <a:prstGeom prst="rect">
            <a:avLst/>
          </a:prstGeom>
        </p:spPr>
      </p:pic>
    </p:spTree>
    <p:extLst>
      <p:ext uri="{BB962C8B-B14F-4D97-AF65-F5344CB8AC3E}">
        <p14:creationId xmlns:p14="http://schemas.microsoft.com/office/powerpoint/2010/main" val="42042567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49D0B79A-E415-4894-9D6F-726DB39CB1DB}"/>
              </a:ext>
            </a:extLst>
          </p:cNvPr>
          <p:cNvPicPr>
            <a:picLocks noGrp="1" noChangeAspect="1"/>
          </p:cNvPicPr>
          <p:nvPr>
            <p:ph sz="quarter" idx="17"/>
          </p:nvPr>
        </p:nvPicPr>
        <p:blipFill>
          <a:blip r:embed="rId3"/>
          <a:stretch>
            <a:fillRect/>
          </a:stretch>
        </p:blipFill>
        <p:spPr>
          <a:xfrm>
            <a:off x="1008695" y="1958304"/>
            <a:ext cx="2511424" cy="2410698"/>
          </a:xfrm>
          <a:prstGeom prst="rect">
            <a:avLst/>
          </a:prstGeom>
        </p:spPr>
      </p:pic>
      <p:sp>
        <p:nvSpPr>
          <p:cNvPr id="2" name="Title 1">
            <a:extLst>
              <a:ext uri="{FF2B5EF4-FFF2-40B4-BE49-F238E27FC236}">
                <a16:creationId xmlns:a16="http://schemas.microsoft.com/office/drawing/2014/main" id="{A8F00FBB-EE65-4C7F-A3F5-1FA34EC98647}"/>
              </a:ext>
            </a:extLst>
          </p:cNvPr>
          <p:cNvSpPr>
            <a:spLocks noGrp="1"/>
          </p:cNvSpPr>
          <p:nvPr>
            <p:ph type="title"/>
          </p:nvPr>
        </p:nvSpPr>
        <p:spPr/>
        <p:txBody>
          <a:bodyPr/>
          <a:lstStyle/>
          <a:p>
            <a:r>
              <a:rPr lang="en-US" dirty="0"/>
              <a:t>Cards</a:t>
            </a:r>
          </a:p>
        </p:txBody>
      </p:sp>
      <p:sp>
        <p:nvSpPr>
          <p:cNvPr id="4" name="Text Placeholder 3">
            <a:extLst>
              <a:ext uri="{FF2B5EF4-FFF2-40B4-BE49-F238E27FC236}">
                <a16:creationId xmlns:a16="http://schemas.microsoft.com/office/drawing/2014/main" id="{BF3ADCCF-852E-4FB6-8F85-AF687F442557}"/>
              </a:ext>
            </a:extLst>
          </p:cNvPr>
          <p:cNvSpPr>
            <a:spLocks noGrp="1"/>
          </p:cNvSpPr>
          <p:nvPr>
            <p:ph type="body" sz="quarter" idx="11"/>
          </p:nvPr>
        </p:nvSpPr>
        <p:spPr>
          <a:xfrm>
            <a:off x="455995" y="4927710"/>
            <a:ext cx="3171890" cy="1384995"/>
          </a:xfrm>
        </p:spPr>
        <p:txBody>
          <a:bodyPr/>
          <a:lstStyle/>
          <a:p>
            <a:r>
              <a:rPr lang="en-US" sz="1765" dirty="0">
                <a:latin typeface="+mj-lt"/>
              </a:rPr>
              <a:t>Hero</a:t>
            </a:r>
          </a:p>
          <a:p>
            <a:pPr lvl="1">
              <a:spcBef>
                <a:spcPts val="882"/>
              </a:spcBef>
            </a:pPr>
            <a:r>
              <a:rPr lang="en-US" dirty="0"/>
              <a:t>Largest card</a:t>
            </a:r>
          </a:p>
          <a:p>
            <a:pPr lvl="1">
              <a:spcBef>
                <a:spcPts val="882"/>
              </a:spcBef>
            </a:pPr>
            <a:r>
              <a:rPr lang="en-US" dirty="0"/>
              <a:t>Best used for articles, long descriptions or scenarios where your image is telling most of the story</a:t>
            </a:r>
          </a:p>
        </p:txBody>
      </p:sp>
      <p:sp>
        <p:nvSpPr>
          <p:cNvPr id="5" name="Text Placeholder 4">
            <a:extLst>
              <a:ext uri="{FF2B5EF4-FFF2-40B4-BE49-F238E27FC236}">
                <a16:creationId xmlns:a16="http://schemas.microsoft.com/office/drawing/2014/main" id="{2700F430-B3C8-4E17-AFBD-8F9AC6467CF0}"/>
              </a:ext>
            </a:extLst>
          </p:cNvPr>
          <p:cNvSpPr>
            <a:spLocks noGrp="1"/>
          </p:cNvSpPr>
          <p:nvPr>
            <p:ph type="body" sz="quarter" idx="12"/>
          </p:nvPr>
        </p:nvSpPr>
        <p:spPr>
          <a:xfrm>
            <a:off x="4300039" y="4927710"/>
            <a:ext cx="3618381" cy="1500411"/>
          </a:xfrm>
        </p:spPr>
        <p:txBody>
          <a:bodyPr/>
          <a:lstStyle/>
          <a:p>
            <a:r>
              <a:rPr lang="en-US" sz="1765" dirty="0">
                <a:latin typeface="+mj-lt"/>
              </a:rPr>
              <a:t>Thumbnail</a:t>
            </a:r>
          </a:p>
          <a:p>
            <a:pPr lvl="1">
              <a:spcBef>
                <a:spcPts val="882"/>
              </a:spcBef>
            </a:pPr>
            <a:r>
              <a:rPr lang="en-US" dirty="0"/>
              <a:t>Short and sweet</a:t>
            </a:r>
          </a:p>
          <a:p>
            <a:pPr lvl="1">
              <a:spcBef>
                <a:spcPts val="882"/>
              </a:spcBef>
            </a:pPr>
            <a:r>
              <a:rPr lang="en-US" dirty="0"/>
              <a:t>Ideal for short answers, or if you want to return several cards at once to provide options</a:t>
            </a:r>
          </a:p>
          <a:p>
            <a:pPr lvl="1">
              <a:spcBef>
                <a:spcPts val="882"/>
              </a:spcBef>
            </a:pPr>
            <a:r>
              <a:rPr lang="en-US" dirty="0"/>
              <a:t>Good for deep link to tab or service</a:t>
            </a:r>
          </a:p>
        </p:txBody>
      </p:sp>
      <p:sp>
        <p:nvSpPr>
          <p:cNvPr id="6" name="Text Placeholder 5">
            <a:extLst>
              <a:ext uri="{FF2B5EF4-FFF2-40B4-BE49-F238E27FC236}">
                <a16:creationId xmlns:a16="http://schemas.microsoft.com/office/drawing/2014/main" id="{4D51FF61-4741-404C-BF78-CC74BE5AF450}"/>
              </a:ext>
            </a:extLst>
          </p:cNvPr>
          <p:cNvSpPr>
            <a:spLocks noGrp="1"/>
          </p:cNvSpPr>
          <p:nvPr>
            <p:ph type="body" sz="quarter" idx="13"/>
          </p:nvPr>
        </p:nvSpPr>
        <p:spPr>
          <a:xfrm>
            <a:off x="8144083" y="4927710"/>
            <a:ext cx="3815280" cy="1269578"/>
          </a:xfrm>
        </p:spPr>
        <p:txBody>
          <a:bodyPr/>
          <a:lstStyle/>
          <a:p>
            <a:r>
              <a:rPr lang="en-US" sz="1765" dirty="0">
                <a:latin typeface="+mj-lt"/>
              </a:rPr>
              <a:t>Office 365 Connector Card</a:t>
            </a:r>
          </a:p>
          <a:p>
            <a:pPr lvl="1">
              <a:spcBef>
                <a:spcPts val="882"/>
              </a:spcBef>
            </a:pPr>
            <a:r>
              <a:rPr lang="en-US" dirty="0"/>
              <a:t>Most flexible</a:t>
            </a:r>
          </a:p>
          <a:p>
            <a:pPr lvl="1">
              <a:spcBef>
                <a:spcPts val="882"/>
              </a:spcBef>
            </a:pPr>
            <a:r>
              <a:rPr lang="en-US" dirty="0"/>
              <a:t>Provides for multiple sections, images and fields</a:t>
            </a:r>
          </a:p>
          <a:p>
            <a:pPr lvl="1">
              <a:spcBef>
                <a:spcPts val="882"/>
              </a:spcBef>
            </a:pPr>
            <a:r>
              <a:rPr lang="en-US" dirty="0"/>
              <a:t>Also supported in O365 Groups (Exchange)</a:t>
            </a:r>
          </a:p>
        </p:txBody>
      </p:sp>
      <p:pic>
        <p:nvPicPr>
          <p:cNvPr id="11" name="Content Placeholder 10">
            <a:extLst>
              <a:ext uri="{FF2B5EF4-FFF2-40B4-BE49-F238E27FC236}">
                <a16:creationId xmlns:a16="http://schemas.microsoft.com/office/drawing/2014/main" id="{17436620-76C0-4425-982F-362D4A6AB887}"/>
              </a:ext>
            </a:extLst>
          </p:cNvPr>
          <p:cNvPicPr>
            <a:picLocks noGrp="1" noChangeAspect="1"/>
          </p:cNvPicPr>
          <p:nvPr>
            <p:ph sz="quarter" idx="18"/>
          </p:nvPr>
        </p:nvPicPr>
        <p:blipFill rotWithShape="1">
          <a:blip r:embed="rId4"/>
          <a:stretch/>
        </p:blipFill>
        <p:spPr>
          <a:xfrm>
            <a:off x="4759145" y="2611393"/>
            <a:ext cx="2698612" cy="1104520"/>
          </a:xfrm>
          <a:prstGeom prst="rect">
            <a:avLst/>
          </a:prstGeom>
        </p:spPr>
      </p:pic>
      <p:pic>
        <p:nvPicPr>
          <p:cNvPr id="12" name="Content Placeholder 11">
            <a:extLst>
              <a:ext uri="{FF2B5EF4-FFF2-40B4-BE49-F238E27FC236}">
                <a16:creationId xmlns:a16="http://schemas.microsoft.com/office/drawing/2014/main" id="{B0548E15-EFBE-41C5-99F0-19961A770A21}"/>
              </a:ext>
            </a:extLst>
          </p:cNvPr>
          <p:cNvPicPr>
            <a:picLocks noGrp="1" noChangeAspect="1"/>
          </p:cNvPicPr>
          <p:nvPr>
            <p:ph sz="quarter" idx="19"/>
          </p:nvPr>
        </p:nvPicPr>
        <p:blipFill>
          <a:blip r:embed="rId5"/>
          <a:stretch>
            <a:fillRect/>
          </a:stretch>
        </p:blipFill>
        <p:spPr>
          <a:xfrm>
            <a:off x="8322454" y="2423484"/>
            <a:ext cx="3239863" cy="1489632"/>
          </a:xfrm>
          <a:prstGeom prst="rect">
            <a:avLst/>
          </a:prstGeom>
        </p:spPr>
      </p:pic>
    </p:spTree>
    <p:extLst>
      <p:ext uri="{BB962C8B-B14F-4D97-AF65-F5344CB8AC3E}">
        <p14:creationId xmlns:p14="http://schemas.microsoft.com/office/powerpoint/2010/main" val="39124060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688840-F39A-4A9B-B8CA-BC518B2AD42D}"/>
              </a:ext>
            </a:extLst>
          </p:cNvPr>
          <p:cNvSpPr>
            <a:spLocks noGrp="1"/>
          </p:cNvSpPr>
          <p:nvPr>
            <p:ph type="title"/>
          </p:nvPr>
        </p:nvSpPr>
        <p:spPr/>
        <p:txBody>
          <a:bodyPr/>
          <a:lstStyle/>
          <a:p>
            <a:r>
              <a:rPr lang="en-US" dirty="0"/>
              <a:t>Actions</a:t>
            </a:r>
          </a:p>
        </p:txBody>
      </p:sp>
      <p:graphicFrame>
        <p:nvGraphicFramePr>
          <p:cNvPr id="10" name="Table Placeholder 9">
            <a:extLst>
              <a:ext uri="{FF2B5EF4-FFF2-40B4-BE49-F238E27FC236}">
                <a16:creationId xmlns:a16="http://schemas.microsoft.com/office/drawing/2014/main" id="{C4FFD1EB-57BB-4D5A-AAD3-CFF7D7AD9BDE}"/>
              </a:ext>
            </a:extLst>
          </p:cNvPr>
          <p:cNvGraphicFramePr>
            <a:graphicFrameLocks noGrp="1"/>
          </p:cNvGraphicFramePr>
          <p:nvPr>
            <p:ph type="tbl" sz="quarter" idx="10"/>
            <p:extLst/>
          </p:nvPr>
        </p:nvGraphicFramePr>
        <p:xfrm>
          <a:off x="455996" y="2358398"/>
          <a:ext cx="10427658" cy="2830806"/>
        </p:xfrm>
        <a:graphic>
          <a:graphicData uri="http://schemas.openxmlformats.org/drawingml/2006/table">
            <a:tbl>
              <a:tblPr firstRow="1" bandRow="1">
                <a:tableStyleId>{5C22544A-7EE6-4342-B048-85BDC9FD1C3A}</a:tableStyleId>
              </a:tblPr>
              <a:tblGrid>
                <a:gridCol w="2521137">
                  <a:extLst>
                    <a:ext uri="{9D8B030D-6E8A-4147-A177-3AD203B41FA5}">
                      <a16:colId xmlns:a16="http://schemas.microsoft.com/office/drawing/2014/main" val="3319602593"/>
                    </a:ext>
                  </a:extLst>
                </a:gridCol>
                <a:gridCol w="7906521">
                  <a:extLst>
                    <a:ext uri="{9D8B030D-6E8A-4147-A177-3AD203B41FA5}">
                      <a16:colId xmlns:a16="http://schemas.microsoft.com/office/drawing/2014/main" val="3971434192"/>
                    </a:ext>
                  </a:extLst>
                </a:gridCol>
              </a:tblGrid>
              <a:tr h="476149">
                <a:tc>
                  <a:txBody>
                    <a:bodyPr/>
                    <a:lstStyle/>
                    <a:p>
                      <a:pPr marL="0" algn="l" defTabSz="932742" rtl="0" eaLnBrk="1" latinLnBrk="0" hangingPunct="1"/>
                      <a:r>
                        <a:rPr lang="en-US" sz="1800" b="0" kern="1200" dirty="0" err="1">
                          <a:solidFill>
                            <a:schemeClr val="bg2"/>
                          </a:solidFill>
                          <a:latin typeface="+mj-lt"/>
                          <a:ea typeface="+mn-ea"/>
                          <a:cs typeface="+mn-cs"/>
                        </a:rPr>
                        <a:t>CardAction.Type</a:t>
                      </a:r>
                      <a:endParaRPr lang="en-US" sz="1800" b="0" kern="1200" dirty="0">
                        <a:solidFill>
                          <a:schemeClr val="bg2"/>
                        </a:solidFill>
                        <a:latin typeface="+mj-lt"/>
                        <a:ea typeface="+mn-ea"/>
                        <a:cs typeface="+mn-cs"/>
                      </a:endParaRPr>
                    </a:p>
                  </a:txBody>
                  <a:tcPr marL="89642" marR="89642" marT="44821" marB="44821">
                    <a:lnL w="12700" cmpd="sng">
                      <a:noFill/>
                    </a:lnL>
                    <a:lnR w="38100" cap="flat" cmpd="sng" algn="ctr">
                      <a:solidFill>
                        <a:schemeClr val="bg2"/>
                      </a:solidFill>
                      <a:prstDash val="solid"/>
                      <a:round/>
                      <a:headEnd type="none" w="med" len="med"/>
                      <a:tailEnd type="none" w="med" len="med"/>
                    </a:lnR>
                    <a:lnT w="12700" cmpd="sng">
                      <a:noFill/>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32742" rtl="0" eaLnBrk="1" latinLnBrk="0" hangingPunct="1"/>
                      <a:r>
                        <a:rPr lang="en-US" sz="1800" b="0" kern="1200" dirty="0" err="1">
                          <a:solidFill>
                            <a:schemeClr val="bg2"/>
                          </a:solidFill>
                          <a:latin typeface="+mj-lt"/>
                          <a:ea typeface="+mn-ea"/>
                          <a:cs typeface="+mn-cs"/>
                        </a:rPr>
                        <a:t>CardAction.Value</a:t>
                      </a:r>
                      <a:endParaRPr lang="en-US" sz="1800" b="0" kern="1200" dirty="0">
                        <a:solidFill>
                          <a:schemeClr val="bg2"/>
                        </a:solidFill>
                        <a:latin typeface="+mj-lt"/>
                        <a:ea typeface="+mn-ea"/>
                        <a:cs typeface="+mn-cs"/>
                      </a:endParaRPr>
                    </a:p>
                  </a:txBody>
                  <a:tcPr marL="89642" marR="89642" marT="44821" marB="44821">
                    <a:lnL w="38100" cap="flat" cmpd="sng" algn="ctr">
                      <a:solidFill>
                        <a:schemeClr val="bg2"/>
                      </a:solidFill>
                      <a:prstDash val="solid"/>
                      <a:round/>
                      <a:headEnd type="none" w="med" len="med"/>
                      <a:tailEnd type="none" w="med" len="med"/>
                    </a:lnL>
                    <a:lnR w="12700" cmpd="sng">
                      <a:noFill/>
                    </a:lnR>
                    <a:lnT w="12700" cmpd="sng">
                      <a:noFill/>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77943444"/>
                  </a:ext>
                </a:extLst>
              </a:tr>
              <a:tr h="476149">
                <a:tc>
                  <a:txBody>
                    <a:bodyPr/>
                    <a:lstStyle/>
                    <a:p>
                      <a:r>
                        <a:rPr lang="en-US" sz="1400" dirty="0" err="1">
                          <a:latin typeface="+mj-lt"/>
                        </a:rPr>
                        <a:t>openUrl</a:t>
                      </a:r>
                      <a:endParaRPr lang="en-US" sz="1400" dirty="0">
                        <a:latin typeface="+mj-lt"/>
                      </a:endParaRPr>
                    </a:p>
                  </a:txBody>
                  <a:tcPr marL="89642" marR="89642" marT="44821" marB="44821">
                    <a:lnL w="12700" cmpd="sng">
                      <a:noFill/>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dirty="0"/>
                        <a:t>URL to be opened in the built-in browser</a:t>
                      </a:r>
                    </a:p>
                  </a:txBody>
                  <a:tcPr marL="89642" marR="89642" marT="44821" marB="44821">
                    <a:lnL w="38100" cap="flat" cmpd="sng" algn="ctr">
                      <a:solidFill>
                        <a:schemeClr val="bg2"/>
                      </a:solidFill>
                      <a:prstDash val="solid"/>
                      <a:round/>
                      <a:headEnd type="none" w="med" len="med"/>
                      <a:tailEnd type="none" w="med" len="med"/>
                    </a:lnL>
                    <a:lnR w="12700" cmpd="sng">
                      <a:noFill/>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3705055"/>
                  </a:ext>
                </a:extLst>
              </a:tr>
              <a:tr h="1213203">
                <a:tc>
                  <a:txBody>
                    <a:bodyPr/>
                    <a:lstStyle/>
                    <a:p>
                      <a:r>
                        <a:rPr lang="en-US" sz="1400" dirty="0" err="1">
                          <a:latin typeface="+mj-lt"/>
                        </a:rPr>
                        <a:t>imBack</a:t>
                      </a:r>
                      <a:endParaRPr lang="en-US" sz="1400" dirty="0">
                        <a:latin typeface="+mj-lt"/>
                      </a:endParaRPr>
                    </a:p>
                  </a:txBody>
                  <a:tcPr marL="89642" marR="89642" marT="44821" marB="44821">
                    <a:lnL w="12700" cmpd="sng">
                      <a:noFill/>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dirty="0"/>
                        <a:t>Text of the message to send to the bot (from the user who clicked the button or tapped the card). This message (from user to bot) will be visible to all conversation participants</a:t>
                      </a:r>
                    </a:p>
                    <a:p>
                      <a:endParaRPr lang="en-US" sz="1400" dirty="0"/>
                    </a:p>
                    <a:p>
                      <a:r>
                        <a:rPr lang="en-US" sz="1400" dirty="0"/>
                        <a:t>*Not recommended for bots in channels</a:t>
                      </a:r>
                    </a:p>
                  </a:txBody>
                  <a:tcPr marL="89642" marR="89642" marT="44821" marB="44821">
                    <a:lnL w="38100" cap="flat" cmpd="sng" algn="ctr">
                      <a:solidFill>
                        <a:schemeClr val="bg2"/>
                      </a:solidFill>
                      <a:prstDash val="solid"/>
                      <a:round/>
                      <a:headEnd type="none" w="med" len="med"/>
                      <a:tailEnd type="none" w="med" len="med"/>
                    </a:lnL>
                    <a:lnR w="12700" cmpd="sng">
                      <a:noFill/>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06577086"/>
                  </a:ext>
                </a:extLst>
              </a:tr>
              <a:tr h="665305">
                <a:tc>
                  <a:txBody>
                    <a:bodyPr/>
                    <a:lstStyle/>
                    <a:p>
                      <a:r>
                        <a:rPr lang="en-US" sz="1400" dirty="0">
                          <a:latin typeface="+mj-lt"/>
                        </a:rPr>
                        <a:t>invoke</a:t>
                      </a:r>
                    </a:p>
                  </a:txBody>
                  <a:tcPr marL="89642" marR="89642" marT="44821" marB="44821">
                    <a:lnL w="12700" cmpd="sng">
                      <a:noFill/>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400" dirty="0"/>
                        <a:t>Payload of message to send to the bot (from the user who clicked</a:t>
                      </a:r>
                      <a:r>
                        <a:rPr lang="en-US" sz="1400" baseline="0" dirty="0"/>
                        <a:t> the button or tapped the card). This message will not be visible.</a:t>
                      </a:r>
                      <a:endParaRPr lang="en-US" sz="1400" dirty="0"/>
                    </a:p>
                  </a:txBody>
                  <a:tcPr marL="89642" marR="89642" marT="44821" marB="44821">
                    <a:lnL w="38100" cap="flat" cmpd="sng" algn="ctr">
                      <a:solidFill>
                        <a:schemeClr val="bg2"/>
                      </a:solidFill>
                      <a:prstDash val="solid"/>
                      <a:round/>
                      <a:headEnd type="none" w="med" len="med"/>
                      <a:tailEnd type="none" w="med" len="med"/>
                    </a:lnL>
                    <a:lnR w="12700" cmpd="sng">
                      <a:noFill/>
                    </a:lnR>
                    <a:lnT w="381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48612593"/>
                  </a:ext>
                </a:extLst>
              </a:tr>
            </a:tbl>
          </a:graphicData>
        </a:graphic>
      </p:graphicFrame>
      <p:sp>
        <p:nvSpPr>
          <p:cNvPr id="11" name="Text Placeholder 19">
            <a:extLst>
              <a:ext uri="{FF2B5EF4-FFF2-40B4-BE49-F238E27FC236}">
                <a16:creationId xmlns:a16="http://schemas.microsoft.com/office/drawing/2014/main" id="{6328A17F-B808-47FC-B760-533AE0EBA046}"/>
              </a:ext>
            </a:extLst>
          </p:cNvPr>
          <p:cNvSpPr txBox="1">
            <a:spLocks/>
          </p:cNvSpPr>
          <p:nvPr/>
        </p:nvSpPr>
        <p:spPr>
          <a:xfrm>
            <a:off x="289219" y="1273417"/>
            <a:ext cx="8210999" cy="724143"/>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dirty="0">
                <a:latin typeface="+mn-lt"/>
              </a:rPr>
              <a:t>Actions require a type, value and title. The title is displayed in the card. The type/values perform specific actions:</a:t>
            </a:r>
          </a:p>
        </p:txBody>
      </p:sp>
    </p:spTree>
    <p:extLst>
      <p:ext uri="{BB962C8B-B14F-4D97-AF65-F5344CB8AC3E}">
        <p14:creationId xmlns:p14="http://schemas.microsoft.com/office/powerpoint/2010/main" val="4488247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84-83F6-406A-BD8C-95A911EA9445}"/>
              </a:ext>
            </a:extLst>
          </p:cNvPr>
          <p:cNvSpPr>
            <a:spLocks noGrp="1"/>
          </p:cNvSpPr>
          <p:nvPr>
            <p:ph type="title"/>
          </p:nvPr>
        </p:nvSpPr>
        <p:spPr/>
        <p:txBody>
          <a:bodyPr/>
          <a:lstStyle/>
          <a:p>
            <a:r>
              <a:rPr lang="en-US" dirty="0"/>
              <a:t>Events</a:t>
            </a:r>
          </a:p>
        </p:txBody>
      </p:sp>
      <p:sp>
        <p:nvSpPr>
          <p:cNvPr id="20" name="Text Placeholder 19">
            <a:extLst>
              <a:ext uri="{FF2B5EF4-FFF2-40B4-BE49-F238E27FC236}">
                <a16:creationId xmlns:a16="http://schemas.microsoft.com/office/drawing/2014/main" id="{2D307623-3C62-4E97-8DCA-B640723F61F4}"/>
              </a:ext>
            </a:extLst>
          </p:cNvPr>
          <p:cNvSpPr>
            <a:spLocks noGrp="1"/>
          </p:cNvSpPr>
          <p:nvPr>
            <p:ph type="body" sz="quarter" idx="10"/>
          </p:nvPr>
        </p:nvSpPr>
        <p:spPr>
          <a:xfrm>
            <a:off x="455995" y="1882552"/>
            <a:ext cx="11306469" cy="615553"/>
          </a:xfrm>
        </p:spPr>
        <p:txBody>
          <a:bodyPr/>
          <a:lstStyle/>
          <a:p>
            <a:r>
              <a:rPr lang="en-US" dirty="0"/>
              <a:t>Activity objects are used to pass information back and forth between bot and channel (or user). Activities can represent Events, denoted by </a:t>
            </a:r>
            <a:r>
              <a:rPr lang="en-US" dirty="0" err="1"/>
              <a:t>ActivityType</a:t>
            </a:r>
            <a:r>
              <a:rPr lang="en-US" dirty="0"/>
              <a:t> == ‘</a:t>
            </a:r>
            <a:r>
              <a:rPr lang="en-US" dirty="0" err="1"/>
              <a:t>conversationUpdate</a:t>
            </a:r>
            <a:r>
              <a:rPr lang="en-US" dirty="0"/>
              <a:t>’</a:t>
            </a:r>
          </a:p>
        </p:txBody>
      </p:sp>
      <p:sp>
        <p:nvSpPr>
          <p:cNvPr id="7" name="Text Placeholder 20">
            <a:extLst>
              <a:ext uri="{FF2B5EF4-FFF2-40B4-BE49-F238E27FC236}">
                <a16:creationId xmlns:a16="http://schemas.microsoft.com/office/drawing/2014/main" id="{F9E6E8C0-4F78-400F-B5DC-6857683CCCA1}"/>
              </a:ext>
            </a:extLst>
          </p:cNvPr>
          <p:cNvSpPr txBox="1">
            <a:spLocks/>
          </p:cNvSpPr>
          <p:nvPr/>
        </p:nvSpPr>
        <p:spPr>
          <a:xfrm>
            <a:off x="455995" y="3038551"/>
            <a:ext cx="4331969" cy="184665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b="1" kern="1200" spc="0" baseline="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5" dirty="0">
                <a:latin typeface="+mj-lt"/>
              </a:rPr>
              <a:t>Team Member Events</a:t>
            </a:r>
          </a:p>
          <a:p>
            <a:pPr marL="0" lvl="1" indent="0">
              <a:spcBef>
                <a:spcPts val="882"/>
              </a:spcBef>
              <a:buNone/>
            </a:pPr>
            <a:r>
              <a:rPr lang="en-US" sz="1372" dirty="0" err="1">
                <a:latin typeface="Consolas" panose="020B0609020204030204" pitchFamily="49" charset="0"/>
              </a:rPr>
              <a:t>teamMemberAdded</a:t>
            </a:r>
            <a:endParaRPr lang="en-US" sz="1372" dirty="0">
              <a:latin typeface="Consolas" panose="020B0609020204030204" pitchFamily="49" charset="0"/>
            </a:endParaRPr>
          </a:p>
          <a:p>
            <a:pPr marL="0" lvl="1" indent="0">
              <a:spcBef>
                <a:spcPts val="882"/>
              </a:spcBef>
              <a:buNone/>
            </a:pPr>
            <a:r>
              <a:rPr lang="en-US" sz="1372" dirty="0" err="1">
                <a:latin typeface="Consolas" panose="020B0609020204030204" pitchFamily="49" charset="0"/>
              </a:rPr>
              <a:t>teamMemberRemoved</a:t>
            </a:r>
            <a:endParaRPr lang="en-US" sz="1372" dirty="0">
              <a:latin typeface="Consolas" panose="020B0609020204030204" pitchFamily="49" charset="0"/>
            </a:endParaRPr>
          </a:p>
          <a:p>
            <a:pPr marL="0" lvl="1" indent="0">
              <a:spcBef>
                <a:spcPts val="882"/>
              </a:spcBef>
              <a:buNone/>
            </a:pPr>
            <a:r>
              <a:rPr lang="en-US" sz="1372" dirty="0"/>
              <a:t>Payload object contains </a:t>
            </a:r>
            <a:br>
              <a:rPr lang="en-US" sz="1372" dirty="0"/>
            </a:br>
            <a:r>
              <a:rPr lang="en-US" sz="1372" dirty="0"/>
              <a:t>added/removed members</a:t>
            </a:r>
          </a:p>
          <a:p>
            <a:pPr marL="0" lvl="1" indent="0">
              <a:spcBef>
                <a:spcPts val="882"/>
              </a:spcBef>
              <a:buNone/>
            </a:pPr>
            <a:r>
              <a:rPr lang="en-US" sz="1372" dirty="0">
                <a:latin typeface="+mj-lt"/>
              </a:rPr>
              <a:t>*Adding bot fires this event</a:t>
            </a:r>
          </a:p>
        </p:txBody>
      </p:sp>
      <p:sp>
        <p:nvSpPr>
          <p:cNvPr id="8" name="Text Placeholder 21">
            <a:extLst>
              <a:ext uri="{FF2B5EF4-FFF2-40B4-BE49-F238E27FC236}">
                <a16:creationId xmlns:a16="http://schemas.microsoft.com/office/drawing/2014/main" id="{D4779977-DDAC-422B-B206-C6292FE6BA24}"/>
              </a:ext>
            </a:extLst>
          </p:cNvPr>
          <p:cNvSpPr txBox="1">
            <a:spLocks/>
          </p:cNvSpPr>
          <p:nvPr/>
        </p:nvSpPr>
        <p:spPr>
          <a:xfrm>
            <a:off x="4954921" y="3038551"/>
            <a:ext cx="2712149" cy="184665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5" dirty="0">
                <a:latin typeface="+mj-lt"/>
              </a:rPr>
              <a:t>Channel Events</a:t>
            </a:r>
          </a:p>
          <a:p>
            <a:r>
              <a:rPr lang="en-US" sz="1372" b="0" dirty="0" err="1">
                <a:solidFill>
                  <a:schemeClr val="tx1"/>
                </a:solidFill>
                <a:latin typeface="Consolas" panose="020B0609020204030204" pitchFamily="49" charset="0"/>
              </a:rPr>
              <a:t>channelCreated</a:t>
            </a:r>
            <a:endParaRPr lang="en-US" sz="1372" b="0" dirty="0">
              <a:solidFill>
                <a:schemeClr val="tx1"/>
              </a:solidFill>
              <a:latin typeface="Consolas" panose="020B0609020204030204" pitchFamily="49" charset="0"/>
            </a:endParaRPr>
          </a:p>
          <a:p>
            <a:r>
              <a:rPr lang="en-US" sz="1372" b="0" dirty="0" err="1">
                <a:solidFill>
                  <a:schemeClr val="tx1"/>
                </a:solidFill>
                <a:latin typeface="Consolas" panose="020B0609020204030204" pitchFamily="49" charset="0"/>
              </a:rPr>
              <a:t>channelRenamed</a:t>
            </a:r>
            <a:endParaRPr lang="en-US" sz="1372" b="0" dirty="0">
              <a:solidFill>
                <a:schemeClr val="tx1"/>
              </a:solidFill>
              <a:latin typeface="Consolas" panose="020B0609020204030204" pitchFamily="49" charset="0"/>
            </a:endParaRPr>
          </a:p>
          <a:p>
            <a:r>
              <a:rPr lang="en-US" sz="1372" b="0" dirty="0" err="1">
                <a:solidFill>
                  <a:schemeClr val="tx1"/>
                </a:solidFill>
                <a:latin typeface="Consolas" panose="020B0609020204030204" pitchFamily="49" charset="0"/>
              </a:rPr>
              <a:t>channelDeleted</a:t>
            </a:r>
            <a:endParaRPr lang="en-US" sz="1372" b="0" dirty="0">
              <a:solidFill>
                <a:schemeClr val="tx1"/>
              </a:solidFill>
              <a:latin typeface="Consolas" panose="020B0609020204030204" pitchFamily="49" charset="0"/>
            </a:endParaRPr>
          </a:p>
          <a:p>
            <a:r>
              <a:rPr lang="en-US" sz="1372" dirty="0" err="1">
                <a:solidFill>
                  <a:schemeClr val="tx1"/>
                </a:solidFill>
                <a:latin typeface="+mj-lt"/>
              </a:rPr>
              <a:t>ChannelData</a:t>
            </a:r>
            <a:r>
              <a:rPr lang="en-US" sz="1372" dirty="0">
                <a:solidFill>
                  <a:schemeClr val="tx1"/>
                </a:solidFill>
                <a:latin typeface="+mj-lt"/>
              </a:rPr>
              <a:t> object reflects current state</a:t>
            </a:r>
          </a:p>
        </p:txBody>
      </p:sp>
      <p:sp>
        <p:nvSpPr>
          <p:cNvPr id="9" name="Text Placeholder 22">
            <a:extLst>
              <a:ext uri="{FF2B5EF4-FFF2-40B4-BE49-F238E27FC236}">
                <a16:creationId xmlns:a16="http://schemas.microsoft.com/office/drawing/2014/main" id="{ACC4CFA5-A1C0-4191-B347-4AAEBF8C57F9}"/>
              </a:ext>
            </a:extLst>
          </p:cNvPr>
          <p:cNvSpPr txBox="1">
            <a:spLocks/>
          </p:cNvSpPr>
          <p:nvPr/>
        </p:nvSpPr>
        <p:spPr>
          <a:xfrm>
            <a:off x="8837147" y="3038550"/>
            <a:ext cx="2584361" cy="1154162"/>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5" dirty="0">
                <a:latin typeface="+mj-lt"/>
              </a:rPr>
              <a:t>Team Events</a:t>
            </a:r>
          </a:p>
          <a:p>
            <a:r>
              <a:rPr lang="en-US" sz="1372" b="0" dirty="0" err="1">
                <a:solidFill>
                  <a:schemeClr val="tx1"/>
                </a:solidFill>
                <a:latin typeface="Consolas" panose="020B0609020204030204" pitchFamily="49" charset="0"/>
              </a:rPr>
              <a:t>teamRenamed</a:t>
            </a:r>
            <a:endParaRPr lang="en-US" sz="1372" b="0" dirty="0">
              <a:solidFill>
                <a:schemeClr val="tx1"/>
              </a:solidFill>
              <a:latin typeface="Consolas" panose="020B0609020204030204" pitchFamily="49" charset="0"/>
            </a:endParaRPr>
          </a:p>
          <a:p>
            <a:r>
              <a:rPr lang="en-US" sz="1372" dirty="0" err="1">
                <a:solidFill>
                  <a:schemeClr val="tx1"/>
                </a:solidFill>
                <a:latin typeface="+mj-lt"/>
              </a:rPr>
              <a:t>ChannelData</a:t>
            </a:r>
            <a:r>
              <a:rPr lang="en-US" sz="1372" dirty="0">
                <a:solidFill>
                  <a:schemeClr val="tx1"/>
                </a:solidFill>
                <a:latin typeface="+mj-lt"/>
              </a:rPr>
              <a:t> object reflects current state</a:t>
            </a:r>
          </a:p>
        </p:txBody>
      </p:sp>
    </p:spTree>
    <p:extLst>
      <p:ext uri="{BB962C8B-B14F-4D97-AF65-F5344CB8AC3E}">
        <p14:creationId xmlns:p14="http://schemas.microsoft.com/office/powerpoint/2010/main" val="7037633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8CEA2E2E-3471-4E2C-BCCB-446127268F79}"/>
              </a:ext>
            </a:extLst>
          </p:cNvPr>
          <p:cNvPicPr>
            <a:picLocks noGrp="1" noChangeAspect="1"/>
          </p:cNvPicPr>
          <p:nvPr>
            <p:ph sz="quarter" idx="17"/>
          </p:nvPr>
        </p:nvPicPr>
        <p:blipFill>
          <a:blip r:embed="rId3"/>
          <a:stretch>
            <a:fillRect/>
          </a:stretch>
        </p:blipFill>
        <p:spPr>
          <a:xfrm>
            <a:off x="915101" y="2266508"/>
            <a:ext cx="2698612" cy="1794290"/>
          </a:xfrm>
          <a:prstGeom prst="rect">
            <a:avLst/>
          </a:prstGeom>
        </p:spPr>
      </p:pic>
      <p:sp>
        <p:nvSpPr>
          <p:cNvPr id="2" name="Title 1">
            <a:extLst>
              <a:ext uri="{FF2B5EF4-FFF2-40B4-BE49-F238E27FC236}">
                <a16:creationId xmlns:a16="http://schemas.microsoft.com/office/drawing/2014/main" id="{76F722A3-F8A5-46BC-B65B-C69D94795DA2}"/>
              </a:ext>
            </a:extLst>
          </p:cNvPr>
          <p:cNvSpPr>
            <a:spLocks noGrp="1"/>
          </p:cNvSpPr>
          <p:nvPr>
            <p:ph type="title"/>
          </p:nvPr>
        </p:nvSpPr>
        <p:spPr/>
        <p:txBody>
          <a:bodyPr/>
          <a:lstStyle/>
          <a:p>
            <a:r>
              <a:rPr lang="en-US" dirty="0"/>
              <a:t>Testing your Bot</a:t>
            </a:r>
          </a:p>
        </p:txBody>
      </p:sp>
      <p:sp>
        <p:nvSpPr>
          <p:cNvPr id="3" name="Text Placeholder 2">
            <a:extLst>
              <a:ext uri="{FF2B5EF4-FFF2-40B4-BE49-F238E27FC236}">
                <a16:creationId xmlns:a16="http://schemas.microsoft.com/office/drawing/2014/main" id="{3F930194-84C0-4C5E-B40A-E515009A3318}"/>
              </a:ext>
            </a:extLst>
          </p:cNvPr>
          <p:cNvSpPr>
            <a:spLocks noGrp="1"/>
          </p:cNvSpPr>
          <p:nvPr>
            <p:ph type="body" sz="quarter" idx="11"/>
          </p:nvPr>
        </p:nvSpPr>
        <p:spPr>
          <a:xfrm>
            <a:off x="455995" y="4927710"/>
            <a:ext cx="3618381" cy="804604"/>
          </a:xfrm>
        </p:spPr>
        <p:txBody>
          <a:bodyPr/>
          <a:lstStyle/>
          <a:p>
            <a:r>
              <a:rPr lang="en-US" sz="1765" b="0" dirty="0">
                <a:latin typeface="+mj-lt"/>
              </a:rPr>
              <a:t>Bot registration portal</a:t>
            </a:r>
          </a:p>
          <a:p>
            <a:pPr lvl="1"/>
            <a:r>
              <a:rPr lang="en-US" dirty="0"/>
              <a:t>Help confirm registration settings</a:t>
            </a:r>
          </a:p>
          <a:p>
            <a:pPr lvl="1"/>
            <a:r>
              <a:rPr lang="en-US" dirty="0"/>
              <a:t>Simulates 1:1 conversation</a:t>
            </a:r>
            <a:endParaRPr lang="en-US" sz="1568" dirty="0"/>
          </a:p>
        </p:txBody>
      </p:sp>
      <p:sp>
        <p:nvSpPr>
          <p:cNvPr id="4" name="Text Placeholder 3">
            <a:extLst>
              <a:ext uri="{FF2B5EF4-FFF2-40B4-BE49-F238E27FC236}">
                <a16:creationId xmlns:a16="http://schemas.microsoft.com/office/drawing/2014/main" id="{5933CCF8-EA2B-4F80-9118-5F02EDC06F54}"/>
              </a:ext>
            </a:extLst>
          </p:cNvPr>
          <p:cNvSpPr>
            <a:spLocks noGrp="1"/>
          </p:cNvSpPr>
          <p:nvPr>
            <p:ph type="body" sz="quarter" idx="12"/>
          </p:nvPr>
        </p:nvSpPr>
        <p:spPr>
          <a:xfrm>
            <a:off x="4300039" y="4927710"/>
            <a:ext cx="3618381" cy="1672067"/>
          </a:xfrm>
        </p:spPr>
        <p:txBody>
          <a:bodyPr/>
          <a:lstStyle/>
          <a:p>
            <a:r>
              <a:rPr lang="en-US" sz="1765" b="0" dirty="0">
                <a:latin typeface="+mj-lt"/>
              </a:rPr>
              <a:t>Bot Framework Emulator</a:t>
            </a:r>
          </a:p>
          <a:p>
            <a:pPr lvl="1"/>
            <a:r>
              <a:rPr lang="en-US" dirty="0"/>
              <a:t>Separate download</a:t>
            </a:r>
          </a:p>
          <a:p>
            <a:pPr lvl="1"/>
            <a:r>
              <a:rPr lang="en-US" dirty="0"/>
              <a:t>Does not require registration</a:t>
            </a:r>
          </a:p>
          <a:p>
            <a:pPr lvl="1"/>
            <a:r>
              <a:rPr lang="en-US" dirty="0"/>
              <a:t>Can connect to bot on localhost</a:t>
            </a:r>
          </a:p>
          <a:p>
            <a:pPr lvl="1"/>
            <a:r>
              <a:rPr lang="en-US" dirty="0"/>
              <a:t>Supports speech recognition</a:t>
            </a:r>
          </a:p>
          <a:p>
            <a:pPr lvl="1"/>
            <a:r>
              <a:rPr lang="en-US" dirty="0"/>
              <a:t>Send sample Team Member Events</a:t>
            </a:r>
          </a:p>
        </p:txBody>
      </p:sp>
      <p:sp>
        <p:nvSpPr>
          <p:cNvPr id="5" name="Text Placeholder 4">
            <a:extLst>
              <a:ext uri="{FF2B5EF4-FFF2-40B4-BE49-F238E27FC236}">
                <a16:creationId xmlns:a16="http://schemas.microsoft.com/office/drawing/2014/main" id="{6B9596D6-901B-428B-8CFF-1384E3F76C12}"/>
              </a:ext>
            </a:extLst>
          </p:cNvPr>
          <p:cNvSpPr>
            <a:spLocks noGrp="1"/>
          </p:cNvSpPr>
          <p:nvPr>
            <p:ph type="body" sz="quarter" idx="13"/>
          </p:nvPr>
        </p:nvSpPr>
        <p:spPr>
          <a:xfrm>
            <a:off x="8144083" y="4927709"/>
            <a:ext cx="3618381" cy="1269578"/>
          </a:xfrm>
        </p:spPr>
        <p:txBody>
          <a:bodyPr/>
          <a:lstStyle/>
          <a:p>
            <a:r>
              <a:rPr lang="en-US" sz="1765" b="0" dirty="0" err="1">
                <a:latin typeface="+mj-lt"/>
              </a:rPr>
              <a:t>ngrok</a:t>
            </a:r>
            <a:r>
              <a:rPr lang="en-US" sz="1765" b="0" dirty="0">
                <a:latin typeface="+mj-lt"/>
              </a:rPr>
              <a:t> Tunnel</a:t>
            </a:r>
          </a:p>
          <a:p>
            <a:r>
              <a:rPr lang="en-US" b="0" dirty="0">
                <a:solidFill>
                  <a:schemeClr val="tx1"/>
                </a:solidFill>
              </a:rPr>
              <a:t>Separate download</a:t>
            </a:r>
          </a:p>
          <a:p>
            <a:r>
              <a:rPr lang="en-US" b="0" dirty="0">
                <a:solidFill>
                  <a:schemeClr val="tx1"/>
                </a:solidFill>
              </a:rPr>
              <a:t>Forwards internet requests to local machine</a:t>
            </a:r>
          </a:p>
          <a:p>
            <a:r>
              <a:rPr lang="en-US" b="0" dirty="0">
                <a:solidFill>
                  <a:schemeClr val="tx1"/>
                </a:solidFill>
              </a:rPr>
              <a:t>Allows inspection of request/response</a:t>
            </a:r>
          </a:p>
        </p:txBody>
      </p:sp>
      <p:pic>
        <p:nvPicPr>
          <p:cNvPr id="12" name="Picture 2" descr="Emulator UI">
            <a:extLst>
              <a:ext uri="{FF2B5EF4-FFF2-40B4-BE49-F238E27FC236}">
                <a16:creationId xmlns:a16="http://schemas.microsoft.com/office/drawing/2014/main" id="{4382092E-F9F4-4A46-9014-01558C173A11}"/>
              </a:ext>
            </a:extLst>
          </p:cNvPr>
          <p:cNvPicPr>
            <a:picLocks noGrp="1" noChangeAspect="1" noChangeArrowheads="1"/>
          </p:cNvPicPr>
          <p:nvPr>
            <p:ph sz="quarter" idx="18"/>
          </p:nvPr>
        </p:nvPicPr>
        <p:blipFill>
          <a:blip r:embed="rId4">
            <a:extLst>
              <a:ext uri="{28A0092B-C50C-407E-A947-70E740481C1C}">
                <a14:useLocalDpi xmlns:a14="http://schemas.microsoft.com/office/drawing/2010/main" val="0"/>
              </a:ext>
            </a:extLst>
          </a:blip>
          <a:stretch>
            <a:fillRect/>
          </a:stretch>
        </p:blipFill>
        <p:spPr bwMode="auto">
          <a:xfrm>
            <a:off x="4759145" y="2111194"/>
            <a:ext cx="2698612" cy="2104917"/>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10">
            <a:extLst>
              <a:ext uri="{FF2B5EF4-FFF2-40B4-BE49-F238E27FC236}">
                <a16:creationId xmlns:a16="http://schemas.microsoft.com/office/drawing/2014/main" id="{5F7866CE-CE16-48E8-AD0A-95BD808566D5}"/>
              </a:ext>
            </a:extLst>
          </p:cNvPr>
          <p:cNvPicPr>
            <a:picLocks noGrp="1" noChangeAspect="1"/>
          </p:cNvPicPr>
          <p:nvPr>
            <p:ph sz="quarter" idx="19"/>
          </p:nvPr>
        </p:nvPicPr>
        <p:blipFill>
          <a:blip r:embed="rId5"/>
          <a:stretch>
            <a:fillRect/>
          </a:stretch>
        </p:blipFill>
        <p:spPr>
          <a:xfrm>
            <a:off x="8646932" y="2111193"/>
            <a:ext cx="2583852" cy="2104917"/>
          </a:xfrm>
          <a:prstGeom prst="rect">
            <a:avLst/>
          </a:prstGeom>
        </p:spPr>
      </p:pic>
    </p:spTree>
    <p:extLst>
      <p:ext uri="{BB962C8B-B14F-4D97-AF65-F5344CB8AC3E}">
        <p14:creationId xmlns:p14="http://schemas.microsoft.com/office/powerpoint/2010/main" val="14670879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745" dirty="0"/>
              <a:t>Create a basic Teams Bot using Visual Studio</a:t>
            </a:r>
            <a:endParaRPr lang="en-US" dirty="0"/>
          </a:p>
        </p:txBody>
      </p:sp>
    </p:spTree>
    <p:extLst>
      <p:ext uri="{BB962C8B-B14F-4D97-AF65-F5344CB8AC3E}">
        <p14:creationId xmlns:p14="http://schemas.microsoft.com/office/powerpoint/2010/main" val="23835450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E99C4E3B-1616-48E8-8693-6C4E1DE00396}"/>
              </a:ext>
            </a:extLst>
          </p:cNvPr>
          <p:cNvSpPr txBox="1">
            <a:spLocks/>
          </p:cNvSpPr>
          <p:nvPr/>
        </p:nvSpPr>
        <p:spPr>
          <a:xfrm>
            <a:off x="455995" y="2797924"/>
            <a:ext cx="3837818" cy="3786461"/>
          </a:xfrm>
          <a:prstGeom prst="rect">
            <a:avLst/>
          </a:prstGeom>
        </p:spPr>
        <p:txBody>
          <a:bodyPr vert="horz" wrap="square" lIns="0" tIns="0" rIns="0" bIns="0" rtlCol="0">
            <a:noAutofit/>
          </a:bodyPr>
          <a:lstStyle>
            <a:lvl1pPr marL="0" marR="0" indent="0" algn="l" defTabSz="517525"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50" baseline="0">
                <a:solidFill>
                  <a:schemeClr val="accent1"/>
                </a:soli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507330">
              <a:spcBef>
                <a:spcPts val="1176"/>
              </a:spcBef>
            </a:pPr>
            <a:r>
              <a:rPr lang="en-US" sz="1961" spc="-49" dirty="0">
                <a:solidFill>
                  <a:srgbClr val="D83B01"/>
                </a:solidFill>
                <a:latin typeface="Segoe UI Semibold"/>
              </a:rPr>
              <a:t>Teams</a:t>
            </a:r>
            <a:r>
              <a:rPr lang="en-US" sz="1961" spc="-49" dirty="0">
                <a:noFill/>
                <a:latin typeface="Segoe UI Semibold"/>
              </a:rPr>
              <a:t>-</a:t>
            </a:r>
            <a:r>
              <a:rPr lang="en-US" sz="1961" spc="-49" dirty="0">
                <a:solidFill>
                  <a:srgbClr val="D83B01"/>
                </a:solidFill>
                <a:latin typeface="Segoe UI Semibold"/>
              </a:rPr>
              <a:t>extensibility options</a:t>
            </a:r>
          </a:p>
          <a:p>
            <a:pPr defTabSz="507330">
              <a:spcBef>
                <a:spcPts val="1176"/>
              </a:spcBef>
            </a:pPr>
            <a:r>
              <a:rPr lang="en-US" sz="1961" spc="-49" dirty="0">
                <a:solidFill>
                  <a:srgbClr val="D83B01"/>
                </a:solidFill>
                <a:latin typeface="Segoe UI Semibold"/>
              </a:rPr>
              <a:t>What is a Teams App?</a:t>
            </a:r>
          </a:p>
          <a:p>
            <a:pPr defTabSz="507330">
              <a:spcBef>
                <a:spcPts val="1176"/>
              </a:spcBef>
            </a:pPr>
            <a:r>
              <a:rPr lang="en-US" sz="1961" spc="-49" dirty="0">
                <a:solidFill>
                  <a:srgbClr val="D83B01"/>
                </a:solidFill>
                <a:latin typeface="Segoe UI Semibold"/>
              </a:rPr>
              <a:t>Why create a Teams App?</a:t>
            </a:r>
          </a:p>
          <a:p>
            <a:pPr defTabSz="507330">
              <a:spcBef>
                <a:spcPts val="1176"/>
              </a:spcBef>
            </a:pPr>
            <a:r>
              <a:rPr lang="en-US" sz="1961" spc="-49" dirty="0">
                <a:solidFill>
                  <a:srgbClr val="D83B01"/>
                </a:solidFill>
                <a:latin typeface="Segoe UI Semibold"/>
              </a:rPr>
              <a:t>How to create a Teams App</a:t>
            </a:r>
          </a:p>
          <a:p>
            <a:pPr defTabSz="507330">
              <a:spcBef>
                <a:spcPts val="1176"/>
              </a:spcBef>
            </a:pPr>
            <a:r>
              <a:rPr lang="en-US" sz="1961" spc="-49" dirty="0">
                <a:solidFill>
                  <a:srgbClr val="D83B01"/>
                </a:solidFill>
                <a:latin typeface="Segoe UI Semibold"/>
              </a:rPr>
              <a:t>Demo</a:t>
            </a:r>
          </a:p>
        </p:txBody>
      </p:sp>
      <p:sp>
        <p:nvSpPr>
          <p:cNvPr id="6" name="Title 3">
            <a:extLst>
              <a:ext uri="{FF2B5EF4-FFF2-40B4-BE49-F238E27FC236}">
                <a16:creationId xmlns:a16="http://schemas.microsoft.com/office/drawing/2014/main" id="{24911FCC-9272-4798-A387-D79B9D44C273}"/>
              </a:ext>
            </a:extLst>
          </p:cNvPr>
          <p:cNvSpPr txBox="1">
            <a:spLocks/>
          </p:cNvSpPr>
          <p:nvPr/>
        </p:nvSpPr>
        <p:spPr>
          <a:xfrm>
            <a:off x="455995" y="1676615"/>
            <a:ext cx="3618381" cy="899537"/>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1800" b="0" kern="1200" cap="none" spc="-50" baseline="0">
                <a:ln w="3175">
                  <a:noFill/>
                </a:ln>
                <a:solidFill>
                  <a:schemeClr val="tx1"/>
                </a:solidFill>
                <a:effectLst/>
                <a:latin typeface="+mj-lt"/>
                <a:ea typeface="+mn-ea"/>
                <a:cs typeface="Segoe UI" pitchFamily="34" charset="0"/>
              </a:defRPr>
            </a:lvl1pPr>
          </a:lstStyle>
          <a:p>
            <a:pPr defTabSz="914367"/>
            <a:r>
              <a:rPr lang="en-US" sz="2745" spc="-49" dirty="0">
                <a:solidFill>
                  <a:srgbClr val="2F2F2F"/>
                </a:solidFill>
                <a:latin typeface="Segoe UI Semibold"/>
              </a:rPr>
              <a:t>Teams application packaging and testing</a:t>
            </a:r>
          </a:p>
        </p:txBody>
      </p:sp>
      <p:pic>
        <p:nvPicPr>
          <p:cNvPr id="3" name="Picture 2" descr="A person using a computer&#10;&#10;Description generated with very high confidence">
            <a:extLst>
              <a:ext uri="{FF2B5EF4-FFF2-40B4-BE49-F238E27FC236}">
                <a16:creationId xmlns:a16="http://schemas.microsoft.com/office/drawing/2014/main" id="{244DBC80-19AA-4F1B-BCF0-8EB36D170D28}"/>
              </a:ext>
            </a:extLst>
          </p:cNvPr>
          <p:cNvPicPr>
            <a:picLocks noChangeAspect="1"/>
          </p:cNvPicPr>
          <p:nvPr/>
        </p:nvPicPr>
        <p:blipFill rotWithShape="1">
          <a:blip r:embed="rId3"/>
          <a:srcRect l="5204" r="24808"/>
          <a:stretch/>
        </p:blipFill>
        <p:spPr>
          <a:xfrm flipH="1">
            <a:off x="4991456" y="487"/>
            <a:ext cx="7200544" cy="6857027"/>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45923" y="1807319"/>
            <a:ext cx="11306469" cy="403079"/>
          </a:xfrm>
        </p:spPr>
        <p:txBody>
          <a:bodyPr/>
          <a:lstStyle/>
          <a:p>
            <a:r>
              <a:rPr lang="en-US" dirty="0"/>
              <a:t>Summary</a:t>
            </a:r>
          </a:p>
        </p:txBody>
      </p:sp>
      <p:pic>
        <p:nvPicPr>
          <p:cNvPr id="9" name="Picture 8" descr="A group of people sitting in front of a window&#10;&#10;Description generated with very high confidence">
            <a:extLst>
              <a:ext uri="{FF2B5EF4-FFF2-40B4-BE49-F238E27FC236}">
                <a16:creationId xmlns:a16="http://schemas.microsoft.com/office/drawing/2014/main" id="{28866A77-3DD1-476F-AC91-45FB99AD787E}"/>
              </a:ext>
            </a:extLst>
          </p:cNvPr>
          <p:cNvPicPr>
            <a:picLocks noChangeAspect="1"/>
          </p:cNvPicPr>
          <p:nvPr/>
        </p:nvPicPr>
        <p:blipFill rotWithShape="1">
          <a:blip r:embed="rId3"/>
          <a:srcRect l="17769" r="19823"/>
          <a:stretch/>
        </p:blipFill>
        <p:spPr>
          <a:xfrm>
            <a:off x="5771365" y="487"/>
            <a:ext cx="6420636" cy="6857027"/>
          </a:xfrm>
          <a:prstGeom prst="rect">
            <a:avLst/>
          </a:prstGeom>
        </p:spPr>
      </p:pic>
      <p:sp>
        <p:nvSpPr>
          <p:cNvPr id="5" name="Text Placeholder 4">
            <a:extLst>
              <a:ext uri="{FF2B5EF4-FFF2-40B4-BE49-F238E27FC236}">
                <a16:creationId xmlns:a16="http://schemas.microsoft.com/office/drawing/2014/main" id="{F5CA7C51-B5B7-4498-9CB3-5FF1F2DBB0D1}"/>
              </a:ext>
            </a:extLst>
          </p:cNvPr>
          <p:cNvSpPr txBox="1">
            <a:spLocks/>
          </p:cNvSpPr>
          <p:nvPr/>
        </p:nvSpPr>
        <p:spPr>
          <a:xfrm>
            <a:off x="455995" y="2797924"/>
            <a:ext cx="3837818" cy="3786461"/>
          </a:xfrm>
          <a:prstGeom prst="rect">
            <a:avLst/>
          </a:prstGeom>
        </p:spPr>
        <p:txBody>
          <a:bodyPr vert="horz" wrap="square" lIns="0" tIns="0" rIns="0" bIns="0" rtlCol="0">
            <a:noAutofit/>
          </a:bodyPr>
          <a:lstStyle>
            <a:lvl1pPr marL="0" marR="0" indent="0" algn="l" defTabSz="517525"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50" baseline="0">
                <a:solidFill>
                  <a:schemeClr val="accent1"/>
                </a:soli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507330">
              <a:spcBef>
                <a:spcPts val="1176"/>
              </a:spcBef>
            </a:pPr>
            <a:r>
              <a:rPr lang="en-US" sz="1961" spc="-49" dirty="0">
                <a:solidFill>
                  <a:srgbClr val="D83B01"/>
                </a:solidFill>
              </a:rPr>
              <a:t>Design thought – don’t build a robot, build a bot</a:t>
            </a:r>
            <a:endParaRPr lang="en-US" sz="1961" spc="-49" dirty="0">
              <a:solidFill>
                <a:srgbClr val="D83B01"/>
              </a:solidFill>
              <a:latin typeface="Segoe UI Semibold"/>
            </a:endParaRPr>
          </a:p>
          <a:p>
            <a:pPr defTabSz="507330">
              <a:spcBef>
                <a:spcPts val="1176"/>
              </a:spcBef>
            </a:pPr>
            <a:r>
              <a:rPr lang="en-US" sz="1961" spc="-49" dirty="0">
                <a:solidFill>
                  <a:srgbClr val="D83B01"/>
                </a:solidFill>
                <a:latin typeface="Segoe UI Semibold"/>
              </a:rPr>
              <a:t>Deployment chain for debugging with </a:t>
            </a:r>
            <a:r>
              <a:rPr lang="en-US" sz="1961" spc="-49" dirty="0" err="1">
                <a:solidFill>
                  <a:srgbClr val="D83B01"/>
                </a:solidFill>
                <a:latin typeface="Segoe UI Semibold"/>
              </a:rPr>
              <a:t>ngrok</a:t>
            </a:r>
            <a:endParaRPr lang="en-US" sz="1961" spc="-49" dirty="0">
              <a:solidFill>
                <a:srgbClr val="D83B01"/>
              </a:solidFill>
              <a:latin typeface="Segoe UI Semibold"/>
            </a:endParaRPr>
          </a:p>
        </p:txBody>
      </p:sp>
    </p:spTree>
    <p:extLst>
      <p:ext uri="{BB962C8B-B14F-4D97-AF65-F5344CB8AC3E}">
        <p14:creationId xmlns:p14="http://schemas.microsoft.com/office/powerpoint/2010/main" val="1920976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5484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4" y="942045"/>
            <a:ext cx="3233942" cy="899537"/>
          </a:xfrm>
        </p:spPr>
        <p:txBody>
          <a:bodyPr/>
          <a:lstStyle/>
          <a:p>
            <a:r>
              <a:rPr lang="en-US" sz="2745" dirty="0"/>
              <a:t>Build a Microsoft Teams Tab</a:t>
            </a:r>
          </a:p>
        </p:txBody>
      </p:sp>
      <p:sp>
        <p:nvSpPr>
          <p:cNvPr id="5" name="Text Placeholder 4"/>
          <p:cNvSpPr>
            <a:spLocks noGrp="1"/>
          </p:cNvSpPr>
          <p:nvPr>
            <p:ph type="body" sz="quarter" idx="10"/>
          </p:nvPr>
        </p:nvSpPr>
        <p:spPr>
          <a:xfrm>
            <a:off x="455994" y="2524594"/>
            <a:ext cx="4997258" cy="3786461"/>
          </a:xfrm>
        </p:spPr>
        <p:txBody>
          <a:bodyPr/>
          <a:lstStyle/>
          <a:p>
            <a:pPr>
              <a:spcBef>
                <a:spcPts val="1176"/>
              </a:spcBef>
            </a:pPr>
            <a:r>
              <a:rPr lang="en-US" sz="1961" dirty="0"/>
              <a:t>Overview of building a Microsoft Teams Tab</a:t>
            </a:r>
          </a:p>
          <a:p>
            <a:pPr>
              <a:spcBef>
                <a:spcPts val="1176"/>
              </a:spcBef>
            </a:pPr>
            <a:r>
              <a:rPr lang="en-US" sz="1961" dirty="0"/>
              <a:t>Tab content and configuration</a:t>
            </a:r>
          </a:p>
          <a:p>
            <a:pPr>
              <a:spcBef>
                <a:spcPts val="1176"/>
              </a:spcBef>
            </a:pPr>
            <a:r>
              <a:rPr lang="en-US" sz="1961" dirty="0"/>
              <a:t>Interacting with Teams and External Systems</a:t>
            </a:r>
          </a:p>
          <a:p>
            <a:pPr>
              <a:spcBef>
                <a:spcPts val="1176"/>
              </a:spcBef>
            </a:pPr>
            <a:r>
              <a:rPr lang="en-US" sz="1961" dirty="0"/>
              <a:t>Azure Active Directory and Microsoft Graph</a:t>
            </a:r>
          </a:p>
          <a:p>
            <a:pPr>
              <a:spcBef>
                <a:spcPts val="1176"/>
              </a:spcBef>
            </a:pPr>
            <a:r>
              <a:rPr lang="en-US" sz="1961" dirty="0"/>
              <a:t>DEMO</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072211" y="487"/>
            <a:ext cx="6119789" cy="6857027"/>
          </a:xfrm>
          <a:prstGeom prst="rect">
            <a:avLst/>
          </a:prstGeom>
        </p:spPr>
      </p:pic>
    </p:spTree>
    <p:extLst>
      <p:ext uri="{BB962C8B-B14F-4D97-AF65-F5344CB8AC3E}">
        <p14:creationId xmlns:p14="http://schemas.microsoft.com/office/powerpoint/2010/main" val="182779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steamsdesignguidelines.azurewebsites.net/images/framework/framework_tabs_column.png">
            <a:extLst>
              <a:ext uri="{FF2B5EF4-FFF2-40B4-BE49-F238E27FC236}">
                <a16:creationId xmlns:a16="http://schemas.microsoft.com/office/drawing/2014/main" id="{FAF10D37-EDA9-4615-9731-A7677AF4B2A3}"/>
              </a:ext>
            </a:extLst>
          </p:cNvPr>
          <p:cNvPicPr>
            <a:picLocks noGrp="1" noChangeAspect="1" noChangeArrowheads="1"/>
          </p:cNvPicPr>
          <p:nvPr>
            <p:ph sz="quarter" idx="17"/>
          </p:nvPr>
        </p:nvPicPr>
        <p:blipFill>
          <a:blip r:embed="rId3">
            <a:extLst>
              <a:ext uri="{28A0092B-C50C-407E-A947-70E740481C1C}">
                <a14:useLocalDpi xmlns:a14="http://schemas.microsoft.com/office/drawing/2010/main" val="0"/>
              </a:ext>
            </a:extLst>
          </a:blip>
          <a:srcRect/>
          <a:stretch>
            <a:fillRect/>
          </a:stretch>
        </p:blipFill>
        <p:spPr bwMode="auto">
          <a:xfrm>
            <a:off x="667108" y="2077216"/>
            <a:ext cx="3155091" cy="1939065"/>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F5F835D-077E-45B3-85BB-C821257C9D81}"/>
              </a:ext>
            </a:extLst>
          </p:cNvPr>
          <p:cNvSpPr>
            <a:spLocks noGrp="1"/>
          </p:cNvSpPr>
          <p:nvPr>
            <p:ph type="title"/>
          </p:nvPr>
        </p:nvSpPr>
        <p:spPr/>
        <p:txBody>
          <a:bodyPr/>
          <a:lstStyle/>
          <a:p>
            <a:r>
              <a:rPr lang="en-US" dirty="0"/>
              <a:t>Overview of</a:t>
            </a:r>
            <a:r>
              <a:rPr lang="en-US" baseline="0" dirty="0"/>
              <a:t> building a Microsoft Teams Tab</a:t>
            </a:r>
            <a:endParaRPr lang="en-US" dirty="0"/>
          </a:p>
        </p:txBody>
      </p:sp>
      <p:sp>
        <p:nvSpPr>
          <p:cNvPr id="3" name="Text Placeholder 2">
            <a:extLst>
              <a:ext uri="{FF2B5EF4-FFF2-40B4-BE49-F238E27FC236}">
                <a16:creationId xmlns:a16="http://schemas.microsoft.com/office/drawing/2014/main" id="{7A2B27FC-6F8B-4F8B-8789-98EE05355A10}"/>
              </a:ext>
            </a:extLst>
          </p:cNvPr>
          <p:cNvSpPr>
            <a:spLocks noGrp="1"/>
          </p:cNvSpPr>
          <p:nvPr>
            <p:ph type="body" sz="quarter" idx="11"/>
          </p:nvPr>
        </p:nvSpPr>
        <p:spPr>
          <a:xfrm>
            <a:off x="455995" y="4927710"/>
            <a:ext cx="3618381" cy="1269578"/>
          </a:xfrm>
        </p:spPr>
        <p:txBody>
          <a:bodyPr/>
          <a:lstStyle/>
          <a:p>
            <a:r>
              <a:rPr lang="en-US" sz="1765" dirty="0">
                <a:latin typeface="+mj-lt"/>
              </a:rPr>
              <a:t>Design a great tab</a:t>
            </a:r>
          </a:p>
          <a:p>
            <a:r>
              <a:rPr lang="en-US" b="0" dirty="0">
                <a:solidFill>
                  <a:schemeClr val="tx1"/>
                </a:solidFill>
              </a:rPr>
              <a:t>Select relevant app functionality</a:t>
            </a:r>
          </a:p>
          <a:p>
            <a:r>
              <a:rPr lang="en-US" b="0" dirty="0">
                <a:solidFill>
                  <a:schemeClr val="tx1"/>
                </a:solidFill>
              </a:rPr>
              <a:t>Scope and focus the user experience</a:t>
            </a:r>
          </a:p>
          <a:p>
            <a:r>
              <a:rPr lang="en-US" b="0" dirty="0">
                <a:solidFill>
                  <a:schemeClr val="tx1"/>
                </a:solidFill>
              </a:rPr>
              <a:t>Integrate and streamline access</a:t>
            </a:r>
          </a:p>
        </p:txBody>
      </p:sp>
      <p:sp>
        <p:nvSpPr>
          <p:cNvPr id="4" name="Text Placeholder 3">
            <a:extLst>
              <a:ext uri="{FF2B5EF4-FFF2-40B4-BE49-F238E27FC236}">
                <a16:creationId xmlns:a16="http://schemas.microsoft.com/office/drawing/2014/main" id="{46763611-A135-4E98-A4DC-490E5344B6F9}"/>
              </a:ext>
            </a:extLst>
          </p:cNvPr>
          <p:cNvSpPr>
            <a:spLocks noGrp="1"/>
          </p:cNvSpPr>
          <p:nvPr>
            <p:ph type="body" sz="quarter" idx="12"/>
          </p:nvPr>
        </p:nvSpPr>
        <p:spPr>
          <a:xfrm>
            <a:off x="4300039" y="4927710"/>
            <a:ext cx="3618381" cy="1615827"/>
          </a:xfrm>
        </p:spPr>
        <p:txBody>
          <a:bodyPr/>
          <a:lstStyle/>
          <a:p>
            <a:r>
              <a:rPr lang="en-US" sz="1765" dirty="0">
                <a:latin typeface="+mj-lt"/>
              </a:rPr>
              <a:t>Develop your tab</a:t>
            </a:r>
          </a:p>
          <a:p>
            <a:pPr lvl="1">
              <a:spcBef>
                <a:spcPts val="882"/>
              </a:spcBef>
            </a:pPr>
            <a:r>
              <a:rPr lang="en-US" dirty="0"/>
              <a:t>HTML/JavaScript/TypeScript</a:t>
            </a:r>
          </a:p>
          <a:p>
            <a:pPr lvl="1">
              <a:spcBef>
                <a:spcPts val="882"/>
              </a:spcBef>
            </a:pPr>
            <a:r>
              <a:rPr lang="en-US" dirty="0"/>
              <a:t>REST services</a:t>
            </a:r>
          </a:p>
          <a:p>
            <a:pPr lvl="1">
              <a:spcBef>
                <a:spcPts val="882"/>
              </a:spcBef>
            </a:pPr>
            <a:r>
              <a:rPr lang="en-US" dirty="0"/>
              <a:t>Deep Linking and context</a:t>
            </a:r>
          </a:p>
          <a:p>
            <a:pPr marL="280121" lvl="1" indent="-280121">
              <a:spcBef>
                <a:spcPts val="882"/>
              </a:spcBef>
              <a:buFont typeface="Arial" panose="020B0604020202020204" pitchFamily="34" charset="0"/>
              <a:buChar char="•"/>
            </a:pPr>
            <a:endParaRPr lang="en-US" sz="1568" dirty="0"/>
          </a:p>
        </p:txBody>
      </p:sp>
      <p:sp>
        <p:nvSpPr>
          <p:cNvPr id="5" name="Text Placeholder 4">
            <a:extLst>
              <a:ext uri="{FF2B5EF4-FFF2-40B4-BE49-F238E27FC236}">
                <a16:creationId xmlns:a16="http://schemas.microsoft.com/office/drawing/2014/main" id="{447184D4-9832-4B94-A802-31AC1B34C1DB}"/>
              </a:ext>
            </a:extLst>
          </p:cNvPr>
          <p:cNvSpPr>
            <a:spLocks noGrp="1"/>
          </p:cNvSpPr>
          <p:nvPr>
            <p:ph type="body" sz="quarter" idx="13"/>
          </p:nvPr>
        </p:nvSpPr>
        <p:spPr>
          <a:xfrm>
            <a:off x="8144083" y="4927710"/>
            <a:ext cx="3618381" cy="923330"/>
          </a:xfrm>
        </p:spPr>
        <p:txBody>
          <a:bodyPr/>
          <a:lstStyle/>
          <a:p>
            <a:r>
              <a:rPr lang="en-US" sz="1765" dirty="0">
                <a:latin typeface="+mj-lt"/>
              </a:rPr>
              <a:t>Deploy your tab</a:t>
            </a:r>
          </a:p>
          <a:p>
            <a:pPr lvl="1">
              <a:spcBef>
                <a:spcPts val="882"/>
              </a:spcBef>
            </a:pPr>
            <a:r>
              <a:rPr lang="en-US" dirty="0" err="1"/>
              <a:t>Sideload</a:t>
            </a:r>
            <a:r>
              <a:rPr lang="en-US" dirty="0"/>
              <a:t> to Teams app</a:t>
            </a:r>
          </a:p>
          <a:p>
            <a:pPr lvl="1">
              <a:spcBef>
                <a:spcPts val="882"/>
              </a:spcBef>
            </a:pPr>
            <a:r>
              <a:rPr lang="en-US" dirty="0"/>
              <a:t>Submit to Office Store </a:t>
            </a:r>
          </a:p>
        </p:txBody>
      </p:sp>
      <p:pic>
        <p:nvPicPr>
          <p:cNvPr id="1026" name="Picture 2" descr="Screenshot of Visual Studio Code editing">
            <a:extLst>
              <a:ext uri="{FF2B5EF4-FFF2-40B4-BE49-F238E27FC236}">
                <a16:creationId xmlns:a16="http://schemas.microsoft.com/office/drawing/2014/main" id="{D2770D23-31AF-43B1-B3E7-481206F4420E}"/>
              </a:ext>
            </a:extLst>
          </p:cNvPr>
          <p:cNvPicPr>
            <a:picLocks noGrp="1" noChangeAspect="1" noChangeArrowheads="1"/>
          </p:cNvPicPr>
          <p:nvPr>
            <p:ph sz="quarter" idx="18"/>
          </p:nvPr>
        </p:nvPicPr>
        <p:blipFill>
          <a:blip r:embed="rId4">
            <a:extLst>
              <a:ext uri="{28A0092B-C50C-407E-A947-70E740481C1C}">
                <a14:useLocalDpi xmlns:a14="http://schemas.microsoft.com/office/drawing/2010/main" val="0"/>
              </a:ext>
            </a:extLst>
          </a:blip>
          <a:stretch>
            <a:fillRect/>
          </a:stretch>
        </p:blipFill>
        <p:spPr bwMode="auto">
          <a:xfrm>
            <a:off x="4759145" y="2082164"/>
            <a:ext cx="2698612" cy="21629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msteamsdesignguidelines.azurewebsites.net/images/framework/framework_submit_gallery.png">
            <a:extLst>
              <a:ext uri="{FF2B5EF4-FFF2-40B4-BE49-F238E27FC236}">
                <a16:creationId xmlns:a16="http://schemas.microsoft.com/office/drawing/2014/main" id="{7F86A129-B3EB-47F0-BA06-FDCB4163AF88}"/>
              </a:ext>
            </a:extLst>
          </p:cNvPr>
          <p:cNvPicPr>
            <a:picLocks noGrp="1" noChangeAspect="1" noChangeArrowheads="1"/>
          </p:cNvPicPr>
          <p:nvPr>
            <p:ph sz="quarter" idx="19"/>
          </p:nvPr>
        </p:nvPicPr>
        <p:blipFill>
          <a:blip r:embed="rId5">
            <a:extLst>
              <a:ext uri="{28A0092B-C50C-407E-A947-70E740481C1C}">
                <a14:useLocalDpi xmlns:a14="http://schemas.microsoft.com/office/drawing/2010/main" val="0"/>
              </a:ext>
            </a:extLst>
          </a:blip>
          <a:srcRect/>
          <a:stretch>
            <a:fillRect/>
          </a:stretch>
        </p:blipFill>
        <p:spPr bwMode="auto">
          <a:xfrm>
            <a:off x="8421515" y="2077217"/>
            <a:ext cx="3063516" cy="1935840"/>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549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fade">
                                      <p:cBhvr>
                                        <p:cTn id="31" dur="500"/>
                                        <p:tgtEl>
                                          <p:spTgt spid="5">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animEffect transition="in" filter="fade">
                                      <p:cBhvr>
                                        <p:cTn id="34" dur="500"/>
                                        <p:tgtEl>
                                          <p:spTgt spid="5">
                                            <p:txEl>
                                              <p:pRg st="1" end="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FE39CF08-D3EB-43B2-A3AD-471D74D3CEA7}"/>
              </a:ext>
            </a:extLst>
          </p:cNvPr>
          <p:cNvPicPr>
            <a:picLocks noGrp="1" noChangeAspect="1"/>
          </p:cNvPicPr>
          <p:nvPr>
            <p:ph sz="quarter" idx="17"/>
          </p:nvPr>
        </p:nvPicPr>
        <p:blipFill>
          <a:blip r:embed="rId3"/>
          <a:stretch>
            <a:fillRect/>
          </a:stretch>
        </p:blipFill>
        <p:spPr>
          <a:xfrm>
            <a:off x="1370429" y="1835508"/>
            <a:ext cx="3589580" cy="2656290"/>
          </a:xfrm>
          <a:prstGeom prst="rect">
            <a:avLst/>
          </a:prstGeom>
        </p:spPr>
      </p:pic>
      <p:sp>
        <p:nvSpPr>
          <p:cNvPr id="9" name="Title 8">
            <a:extLst>
              <a:ext uri="{FF2B5EF4-FFF2-40B4-BE49-F238E27FC236}">
                <a16:creationId xmlns:a16="http://schemas.microsoft.com/office/drawing/2014/main" id="{F3E5B1EF-67AE-4A3C-9A66-63771084E556}"/>
              </a:ext>
            </a:extLst>
          </p:cNvPr>
          <p:cNvSpPr>
            <a:spLocks noGrp="1"/>
          </p:cNvSpPr>
          <p:nvPr>
            <p:ph type="title"/>
          </p:nvPr>
        </p:nvSpPr>
        <p:spPr/>
        <p:txBody>
          <a:bodyPr/>
          <a:lstStyle/>
          <a:p>
            <a:r>
              <a:rPr lang="en-US" dirty="0"/>
              <a:t>Tab Configuration and Content</a:t>
            </a:r>
          </a:p>
        </p:txBody>
      </p:sp>
      <p:sp>
        <p:nvSpPr>
          <p:cNvPr id="10" name="Text Placeholder 9">
            <a:extLst>
              <a:ext uri="{FF2B5EF4-FFF2-40B4-BE49-F238E27FC236}">
                <a16:creationId xmlns:a16="http://schemas.microsoft.com/office/drawing/2014/main" id="{0039457B-30BF-441B-8DAC-1839F160A4BA}"/>
              </a:ext>
            </a:extLst>
          </p:cNvPr>
          <p:cNvSpPr>
            <a:spLocks noGrp="1"/>
          </p:cNvSpPr>
          <p:nvPr>
            <p:ph type="body" sz="quarter" idx="11"/>
          </p:nvPr>
        </p:nvSpPr>
        <p:spPr>
          <a:xfrm>
            <a:off x="455995" y="4927710"/>
            <a:ext cx="5418449" cy="1615827"/>
          </a:xfrm>
        </p:spPr>
        <p:txBody>
          <a:bodyPr/>
          <a:lstStyle/>
          <a:p>
            <a:r>
              <a:rPr lang="en-US" sz="1765" dirty="0">
                <a:latin typeface="+mj-lt"/>
              </a:rPr>
              <a:t>Tab Configuration</a:t>
            </a:r>
          </a:p>
          <a:p>
            <a:r>
              <a:rPr lang="en-US" b="0" dirty="0">
                <a:solidFill>
                  <a:schemeClr val="tx1"/>
                </a:solidFill>
              </a:rPr>
              <a:t>Configured in manifest</a:t>
            </a:r>
          </a:p>
          <a:p>
            <a:r>
              <a:rPr lang="en-US" b="0" dirty="0">
                <a:solidFill>
                  <a:schemeClr val="tx1"/>
                </a:solidFill>
              </a:rPr>
              <a:t>Displayed when Tab added to Channel</a:t>
            </a:r>
          </a:p>
          <a:p>
            <a:r>
              <a:rPr lang="en-US" b="0" dirty="0">
                <a:solidFill>
                  <a:schemeClr val="tx1"/>
                </a:solidFill>
              </a:rPr>
              <a:t>Collect information</a:t>
            </a:r>
          </a:p>
          <a:p>
            <a:r>
              <a:rPr lang="en-US" b="0" dirty="0">
                <a:solidFill>
                  <a:schemeClr val="tx1"/>
                </a:solidFill>
              </a:rPr>
              <a:t>Call </a:t>
            </a:r>
            <a:r>
              <a:rPr lang="en-US" b="0" dirty="0" err="1">
                <a:solidFill>
                  <a:schemeClr val="tx1"/>
                </a:solidFill>
              </a:rPr>
              <a:t>setSettings</a:t>
            </a:r>
            <a:r>
              <a:rPr lang="en-US" b="0" dirty="0">
                <a:solidFill>
                  <a:schemeClr val="tx1"/>
                </a:solidFill>
              </a:rPr>
              <a:t>() specifying Content </a:t>
            </a:r>
            <a:r>
              <a:rPr lang="en-US" b="0" dirty="0" err="1">
                <a:solidFill>
                  <a:schemeClr val="tx1"/>
                </a:solidFill>
              </a:rPr>
              <a:t>Url</a:t>
            </a:r>
            <a:r>
              <a:rPr lang="en-US" b="0" dirty="0">
                <a:solidFill>
                  <a:schemeClr val="tx1"/>
                </a:solidFill>
              </a:rPr>
              <a:t> and Entity Id</a:t>
            </a:r>
          </a:p>
        </p:txBody>
      </p:sp>
      <p:sp>
        <p:nvSpPr>
          <p:cNvPr id="11" name="Text Placeholder 10">
            <a:extLst>
              <a:ext uri="{FF2B5EF4-FFF2-40B4-BE49-F238E27FC236}">
                <a16:creationId xmlns:a16="http://schemas.microsoft.com/office/drawing/2014/main" id="{50995F82-5E4D-4E22-881D-F48871EA493A}"/>
              </a:ext>
            </a:extLst>
          </p:cNvPr>
          <p:cNvSpPr>
            <a:spLocks noGrp="1"/>
          </p:cNvSpPr>
          <p:nvPr>
            <p:ph type="body" sz="quarter" idx="13"/>
          </p:nvPr>
        </p:nvSpPr>
        <p:spPr>
          <a:xfrm>
            <a:off x="6333554" y="4927710"/>
            <a:ext cx="5428910" cy="1962076"/>
          </a:xfrm>
        </p:spPr>
        <p:txBody>
          <a:bodyPr/>
          <a:lstStyle/>
          <a:p>
            <a:r>
              <a:rPr lang="en-US" sz="1765" dirty="0">
                <a:latin typeface="+mj-lt"/>
              </a:rPr>
              <a:t>Tab Content</a:t>
            </a:r>
          </a:p>
          <a:p>
            <a:r>
              <a:rPr lang="en-US" b="0" dirty="0">
                <a:solidFill>
                  <a:schemeClr val="tx1"/>
                </a:solidFill>
              </a:rPr>
              <a:t>Rendered in IFRAME</a:t>
            </a:r>
          </a:p>
          <a:p>
            <a:r>
              <a:rPr lang="en-US" b="0" dirty="0" err="1">
                <a:solidFill>
                  <a:schemeClr val="tx1"/>
                </a:solidFill>
              </a:rPr>
              <a:t>Url</a:t>
            </a:r>
            <a:r>
              <a:rPr lang="en-US" b="0" dirty="0">
                <a:solidFill>
                  <a:schemeClr val="tx1"/>
                </a:solidFill>
              </a:rPr>
              <a:t> specified by configuration page</a:t>
            </a:r>
          </a:p>
          <a:p>
            <a:r>
              <a:rPr lang="en-US" b="0" dirty="0">
                <a:solidFill>
                  <a:schemeClr val="tx1"/>
                </a:solidFill>
              </a:rPr>
              <a:t>Inspect context for </a:t>
            </a:r>
            <a:r>
              <a:rPr lang="en-US" b="0" dirty="0" err="1">
                <a:solidFill>
                  <a:schemeClr val="tx1"/>
                </a:solidFill>
              </a:rPr>
              <a:t>EntityId</a:t>
            </a:r>
            <a:r>
              <a:rPr lang="en-US" b="0" dirty="0">
                <a:solidFill>
                  <a:schemeClr val="tx1"/>
                </a:solidFill>
              </a:rPr>
              <a:t>/</a:t>
            </a:r>
            <a:r>
              <a:rPr lang="en-US" b="0" dirty="0" err="1">
                <a:solidFill>
                  <a:schemeClr val="tx1"/>
                </a:solidFill>
              </a:rPr>
              <a:t>SubEntityId</a:t>
            </a:r>
            <a:endParaRPr lang="en-US" b="0" dirty="0">
              <a:solidFill>
                <a:schemeClr val="tx1"/>
              </a:solidFill>
            </a:endParaRPr>
          </a:p>
          <a:p>
            <a:r>
              <a:rPr lang="en-US" b="0" dirty="0">
                <a:solidFill>
                  <a:schemeClr val="tx1"/>
                </a:solidFill>
              </a:rPr>
              <a:t>Retrieve state based on Entity/</a:t>
            </a:r>
            <a:r>
              <a:rPr lang="en-US" b="0" dirty="0" err="1">
                <a:solidFill>
                  <a:schemeClr val="tx1"/>
                </a:solidFill>
              </a:rPr>
              <a:t>SubEntity</a:t>
            </a:r>
            <a:r>
              <a:rPr lang="en-US" b="0" dirty="0">
                <a:solidFill>
                  <a:schemeClr val="tx1"/>
                </a:solidFill>
              </a:rPr>
              <a:t>/User</a:t>
            </a:r>
          </a:p>
          <a:p>
            <a:endParaRPr lang="en-US" sz="2353" dirty="0"/>
          </a:p>
        </p:txBody>
      </p:sp>
      <p:pic>
        <p:nvPicPr>
          <p:cNvPr id="15" name="Content Placeholder 14">
            <a:extLst>
              <a:ext uri="{FF2B5EF4-FFF2-40B4-BE49-F238E27FC236}">
                <a16:creationId xmlns:a16="http://schemas.microsoft.com/office/drawing/2014/main" id="{CAAC6681-D462-46DC-8D0F-E9F9C969B2D2}"/>
              </a:ext>
            </a:extLst>
          </p:cNvPr>
          <p:cNvPicPr>
            <a:picLocks noGrp="1" noChangeAspect="1"/>
          </p:cNvPicPr>
          <p:nvPr>
            <p:ph sz="quarter" idx="19"/>
          </p:nvPr>
        </p:nvPicPr>
        <p:blipFill>
          <a:blip r:embed="rId4"/>
          <a:stretch>
            <a:fillRect/>
          </a:stretch>
        </p:blipFill>
        <p:spPr>
          <a:xfrm>
            <a:off x="7056906" y="1958304"/>
            <a:ext cx="3970316" cy="2410698"/>
          </a:xfrm>
          <a:prstGeom prst="rect">
            <a:avLst/>
          </a:prstGeom>
        </p:spPr>
      </p:pic>
    </p:spTree>
    <p:extLst>
      <p:ext uri="{BB962C8B-B14F-4D97-AF65-F5344CB8AC3E}">
        <p14:creationId xmlns:p14="http://schemas.microsoft.com/office/powerpoint/2010/main" val="180123313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B111BD-B777-48B1-9F48-52BF46F76E0E}"/>
              </a:ext>
            </a:extLst>
          </p:cNvPr>
          <p:cNvSpPr>
            <a:spLocks noGrp="1"/>
          </p:cNvSpPr>
          <p:nvPr>
            <p:ph type="title"/>
          </p:nvPr>
        </p:nvSpPr>
        <p:spPr/>
        <p:txBody>
          <a:bodyPr/>
          <a:lstStyle/>
          <a:p>
            <a:r>
              <a:rPr lang="en-US" dirty="0"/>
              <a:t>Interacting with Microsoft Teams</a:t>
            </a:r>
          </a:p>
        </p:txBody>
      </p:sp>
      <p:sp>
        <p:nvSpPr>
          <p:cNvPr id="21" name="Text Placeholder 20">
            <a:extLst>
              <a:ext uri="{FF2B5EF4-FFF2-40B4-BE49-F238E27FC236}">
                <a16:creationId xmlns:a16="http://schemas.microsoft.com/office/drawing/2014/main" id="{785B3833-D24D-48C6-ABBB-C0C323CA96C2}"/>
              </a:ext>
            </a:extLst>
          </p:cNvPr>
          <p:cNvSpPr>
            <a:spLocks noGrp="1"/>
          </p:cNvSpPr>
          <p:nvPr>
            <p:ph type="body" sz="quarter" idx="10"/>
          </p:nvPr>
        </p:nvSpPr>
        <p:spPr>
          <a:xfrm>
            <a:off x="455995" y="1081853"/>
            <a:ext cx="11306469" cy="307777"/>
          </a:xfrm>
        </p:spPr>
        <p:txBody>
          <a:bodyPr/>
          <a:lstStyle/>
          <a:p>
            <a:r>
              <a:rPr lang="en-US" dirty="0"/>
              <a:t>Teams API provides context for User / Team / Organization</a:t>
            </a:r>
          </a:p>
        </p:txBody>
      </p:sp>
      <p:sp>
        <p:nvSpPr>
          <p:cNvPr id="22" name="Text Placeholder 21">
            <a:extLst>
              <a:ext uri="{FF2B5EF4-FFF2-40B4-BE49-F238E27FC236}">
                <a16:creationId xmlns:a16="http://schemas.microsoft.com/office/drawing/2014/main" id="{8CF92A24-3695-41A4-B636-086190BC99D0}"/>
              </a:ext>
            </a:extLst>
          </p:cNvPr>
          <p:cNvSpPr>
            <a:spLocks noGrp="1"/>
          </p:cNvSpPr>
          <p:nvPr>
            <p:ph type="body" sz="quarter" idx="11"/>
          </p:nvPr>
        </p:nvSpPr>
        <p:spPr>
          <a:xfrm>
            <a:off x="455993" y="1858704"/>
            <a:ext cx="5527120" cy="1615827"/>
          </a:xfrm>
        </p:spPr>
        <p:txBody>
          <a:bodyPr/>
          <a:lstStyle/>
          <a:p>
            <a:r>
              <a:rPr lang="en-US" sz="1765" dirty="0">
                <a:latin typeface="+mj-lt"/>
              </a:rPr>
              <a:t>Getting Context through URL placeholders</a:t>
            </a:r>
          </a:p>
          <a:p>
            <a:pPr>
              <a:spcBef>
                <a:spcPts val="1176"/>
              </a:spcBef>
            </a:pPr>
            <a:r>
              <a:rPr lang="en-US" b="0" dirty="0">
                <a:solidFill>
                  <a:schemeClr val="tx1"/>
                </a:solidFill>
                <a:latin typeface="+mj-lt"/>
              </a:rPr>
              <a:t>Placeholders specified in URL in manifest</a:t>
            </a:r>
          </a:p>
          <a:p>
            <a:pPr>
              <a:spcBef>
                <a:spcPts val="1176"/>
              </a:spcBef>
            </a:pPr>
            <a:r>
              <a:rPr lang="en-US" b="0" dirty="0">
                <a:solidFill>
                  <a:schemeClr val="tx1"/>
                </a:solidFill>
                <a:latin typeface="+mj-lt"/>
              </a:rPr>
              <a:t>Resolved at runtime</a:t>
            </a:r>
          </a:p>
          <a:p>
            <a:pPr>
              <a:spcBef>
                <a:spcPts val="1176"/>
              </a:spcBef>
            </a:pPr>
            <a:r>
              <a:rPr lang="en-US" b="0" dirty="0">
                <a:solidFill>
                  <a:schemeClr val="tx1"/>
                </a:solidFill>
                <a:latin typeface="+mj-lt"/>
              </a:rPr>
              <a:t>Placeholders for each property of  </a:t>
            </a:r>
            <a:r>
              <a:rPr lang="en-US" b="0" dirty="0">
                <a:solidFill>
                  <a:schemeClr val="tx1"/>
                </a:solidFill>
              </a:rPr>
              <a:t>C</a:t>
            </a:r>
            <a:r>
              <a:rPr lang="en-US" b="0" dirty="0">
                <a:solidFill>
                  <a:schemeClr val="tx1"/>
                </a:solidFill>
                <a:latin typeface="Consolas" panose="020B0609020204030204" pitchFamily="49" charset="0"/>
              </a:rPr>
              <a:t>ontext </a:t>
            </a:r>
            <a:r>
              <a:rPr lang="en-US" b="0" dirty="0">
                <a:solidFill>
                  <a:schemeClr val="tx1"/>
                </a:solidFill>
                <a:latin typeface="+mj-lt"/>
              </a:rPr>
              <a:t>object </a:t>
            </a:r>
          </a:p>
          <a:p>
            <a:pPr>
              <a:spcBef>
                <a:spcPts val="0"/>
              </a:spcBef>
            </a:pPr>
            <a:r>
              <a:rPr lang="en-US" sz="1176" b="0" dirty="0">
                <a:solidFill>
                  <a:schemeClr val="tx1"/>
                </a:solidFill>
                <a:latin typeface="Consolas" panose="020B0609020204030204" pitchFamily="49" charset="0"/>
              </a:rPr>
              <a:t>{</a:t>
            </a:r>
            <a:r>
              <a:rPr lang="en-US" sz="1176" b="0" dirty="0" err="1">
                <a:solidFill>
                  <a:schemeClr val="tx1"/>
                </a:solidFill>
                <a:latin typeface="Consolas" panose="020B0609020204030204" pitchFamily="49" charset="0"/>
              </a:rPr>
              <a:t>upn</a:t>
            </a:r>
            <a:r>
              <a:rPr lang="en-US" sz="1176" b="0" dirty="0">
                <a:solidFill>
                  <a:schemeClr val="tx1"/>
                </a:solidFill>
                <a:latin typeface="Consolas" panose="020B0609020204030204" pitchFamily="49" charset="0"/>
              </a:rPr>
              <a:t>}, {</a:t>
            </a:r>
            <a:r>
              <a:rPr lang="en-US" sz="1176" b="0" dirty="0" err="1">
                <a:solidFill>
                  <a:schemeClr val="tx1"/>
                </a:solidFill>
                <a:latin typeface="Consolas" panose="020B0609020204030204" pitchFamily="49" charset="0"/>
              </a:rPr>
              <a:t>teamId</a:t>
            </a:r>
            <a:r>
              <a:rPr lang="en-US" sz="1176" b="0" dirty="0">
                <a:solidFill>
                  <a:schemeClr val="tx1"/>
                </a:solidFill>
                <a:latin typeface="Consolas" panose="020B0609020204030204" pitchFamily="49" charset="0"/>
              </a:rPr>
              <a:t>}</a:t>
            </a:r>
          </a:p>
        </p:txBody>
      </p:sp>
      <p:sp>
        <p:nvSpPr>
          <p:cNvPr id="23" name="Text Placeholder 22">
            <a:extLst>
              <a:ext uri="{FF2B5EF4-FFF2-40B4-BE49-F238E27FC236}">
                <a16:creationId xmlns:a16="http://schemas.microsoft.com/office/drawing/2014/main" id="{AAE01C1E-D69D-4FB4-A045-A209071DB795}"/>
              </a:ext>
            </a:extLst>
          </p:cNvPr>
          <p:cNvSpPr>
            <a:spLocks noGrp="1"/>
          </p:cNvSpPr>
          <p:nvPr>
            <p:ph type="body" sz="quarter" idx="12"/>
          </p:nvPr>
        </p:nvSpPr>
        <p:spPr>
          <a:xfrm>
            <a:off x="6191586" y="1858704"/>
            <a:ext cx="5457249" cy="1461939"/>
          </a:xfrm>
        </p:spPr>
        <p:txBody>
          <a:bodyPr/>
          <a:lstStyle/>
          <a:p>
            <a:r>
              <a:rPr lang="en-US" sz="1765" dirty="0">
                <a:latin typeface="+mj-lt"/>
              </a:rPr>
              <a:t>Getting Context through the JavaScript library</a:t>
            </a:r>
          </a:p>
          <a:p>
            <a:pPr>
              <a:spcBef>
                <a:spcPts val="1176"/>
              </a:spcBef>
            </a:pPr>
            <a:r>
              <a:rPr lang="en-US" b="0" dirty="0">
                <a:solidFill>
                  <a:schemeClr val="tx1"/>
                </a:solidFill>
                <a:latin typeface="+mj-lt"/>
              </a:rPr>
              <a:t>Library provides function to get context</a:t>
            </a:r>
          </a:p>
          <a:p>
            <a:pPr>
              <a:spcBef>
                <a:spcPts val="0"/>
              </a:spcBef>
            </a:pPr>
            <a:r>
              <a:rPr lang="en-US" sz="1176" b="0" dirty="0" err="1">
                <a:solidFill>
                  <a:schemeClr val="tx1"/>
                </a:solidFill>
                <a:latin typeface="Consolas" panose="020B0609020204030204" pitchFamily="49" charset="0"/>
              </a:rPr>
              <a:t>microsoftTeams.getContext</a:t>
            </a:r>
            <a:r>
              <a:rPr lang="en-US" sz="1176" b="0" dirty="0">
                <a:solidFill>
                  <a:schemeClr val="tx1"/>
                </a:solidFill>
                <a:latin typeface="Consolas" panose="020B0609020204030204" pitchFamily="49" charset="0"/>
              </a:rPr>
              <a:t>()</a:t>
            </a:r>
          </a:p>
          <a:p>
            <a:pPr>
              <a:spcBef>
                <a:spcPts val="1176"/>
              </a:spcBef>
            </a:pPr>
            <a:r>
              <a:rPr lang="en-US" b="0" dirty="0">
                <a:solidFill>
                  <a:schemeClr val="tx1"/>
                </a:solidFill>
                <a:latin typeface="+mj-lt"/>
              </a:rPr>
              <a:t>Asynchronous method with only success callback</a:t>
            </a:r>
          </a:p>
          <a:p>
            <a:pPr>
              <a:spcBef>
                <a:spcPts val="0"/>
              </a:spcBef>
            </a:pPr>
            <a:r>
              <a:rPr lang="en-US" sz="1176" b="0" dirty="0">
                <a:solidFill>
                  <a:schemeClr val="tx1"/>
                </a:solidFill>
              </a:rPr>
              <a:t>Returns context object</a:t>
            </a:r>
          </a:p>
        </p:txBody>
      </p:sp>
      <p:graphicFrame>
        <p:nvGraphicFramePr>
          <p:cNvPr id="25" name="Table 24">
            <a:extLst>
              <a:ext uri="{FF2B5EF4-FFF2-40B4-BE49-F238E27FC236}">
                <a16:creationId xmlns:a16="http://schemas.microsoft.com/office/drawing/2014/main" id="{CDB9AA8C-C576-4E4D-91F5-D23C021091E5}"/>
              </a:ext>
            </a:extLst>
          </p:cNvPr>
          <p:cNvGraphicFramePr>
            <a:graphicFrameLocks noGrp="1"/>
          </p:cNvGraphicFramePr>
          <p:nvPr>
            <p:extLst/>
          </p:nvPr>
        </p:nvGraphicFramePr>
        <p:xfrm>
          <a:off x="455993" y="3877871"/>
          <a:ext cx="11306470" cy="2749036"/>
        </p:xfrm>
        <a:graphic>
          <a:graphicData uri="http://schemas.openxmlformats.org/drawingml/2006/table">
            <a:tbl>
              <a:tblPr firstRow="1" bandRow="1">
                <a:tableStyleId>{5C22544A-7EE6-4342-B048-85BDC9FD1C3A}</a:tableStyleId>
              </a:tblPr>
              <a:tblGrid>
                <a:gridCol w="2337518">
                  <a:extLst>
                    <a:ext uri="{9D8B030D-6E8A-4147-A177-3AD203B41FA5}">
                      <a16:colId xmlns:a16="http://schemas.microsoft.com/office/drawing/2014/main" val="3125580209"/>
                    </a:ext>
                  </a:extLst>
                </a:gridCol>
                <a:gridCol w="8968952">
                  <a:extLst>
                    <a:ext uri="{9D8B030D-6E8A-4147-A177-3AD203B41FA5}">
                      <a16:colId xmlns:a16="http://schemas.microsoft.com/office/drawing/2014/main" val="2154290756"/>
                    </a:ext>
                  </a:extLst>
                </a:gridCol>
              </a:tblGrid>
              <a:tr h="328689">
                <a:tc>
                  <a:txBody>
                    <a:bodyPr/>
                    <a:lstStyle/>
                    <a:p>
                      <a:r>
                        <a:rPr lang="en-US" sz="1600" dirty="0">
                          <a:solidFill>
                            <a:schemeClr val="bg2"/>
                          </a:solidFill>
                          <a:latin typeface="+mj-lt"/>
                        </a:rPr>
                        <a:t>Property</a:t>
                      </a:r>
                    </a:p>
                  </a:txBody>
                  <a:tcPr marL="44821" marR="44821" marT="44821" marB="44821"/>
                </a:tc>
                <a:tc>
                  <a:txBody>
                    <a:bodyPr/>
                    <a:lstStyle/>
                    <a:p>
                      <a:r>
                        <a:rPr lang="en-US" sz="1600" dirty="0">
                          <a:solidFill>
                            <a:schemeClr val="bg2"/>
                          </a:solidFill>
                          <a:latin typeface="+mj-lt"/>
                        </a:rPr>
                        <a:t>Description</a:t>
                      </a:r>
                    </a:p>
                  </a:txBody>
                  <a:tcPr marL="44821" marR="44821" marT="44821" marB="44821"/>
                </a:tc>
                <a:extLst>
                  <a:ext uri="{0D108BD9-81ED-4DB2-BD59-A6C34878D82A}">
                    <a16:rowId xmlns:a16="http://schemas.microsoft.com/office/drawing/2014/main" val="3391520303"/>
                  </a:ext>
                </a:extLst>
              </a:tr>
              <a:tr h="26892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err="1">
                          <a:solidFill>
                            <a:schemeClr val="tx1"/>
                          </a:solidFill>
                          <a:latin typeface="Consolas" panose="020B0609020204030204" pitchFamily="49" charset="0"/>
                        </a:rPr>
                        <a:t>teamId</a:t>
                      </a:r>
                      <a:endParaRPr lang="en-US" sz="1200" b="0" dirty="0">
                        <a:solidFill>
                          <a:schemeClr val="tx1"/>
                        </a:solidFill>
                        <a:latin typeface="Consolas" panose="020B0609020204030204" pitchFamily="49" charset="0"/>
                      </a:endParaRPr>
                    </a:p>
                  </a:txBody>
                  <a:tcPr marL="44821" marR="44821" marT="44821" marB="44821">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team ID in the format 19:[id]@</a:t>
                      </a:r>
                      <a:r>
                        <a:rPr lang="en-US" sz="1200" b="0" dirty="0" err="1">
                          <a:solidFill>
                            <a:schemeClr val="tx1"/>
                          </a:solidFill>
                          <a:latin typeface="Consolas" panose="020B0609020204030204" pitchFamily="49" charset="0"/>
                        </a:rPr>
                        <a:t>thread.skype</a:t>
                      </a:r>
                      <a:endParaRPr lang="en-US" sz="1200" dirty="0"/>
                    </a:p>
                  </a:txBody>
                  <a:tcPr marL="44821" marR="44821" marT="44821" marB="44821">
                    <a:lnL w="38100" cap="flat" cmpd="sng" algn="ctr">
                      <a:solidFill>
                        <a:schemeClr val="bg2"/>
                      </a:solidFill>
                      <a:prstDash val="solid"/>
                      <a:round/>
                      <a:headEnd type="none" w="med" len="med"/>
                      <a:tailEnd type="none" w="med" len="med"/>
                    </a:lnL>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33358532"/>
                  </a:ext>
                </a:extLst>
              </a:tr>
              <a:tr h="268927">
                <a:tc>
                  <a:txBody>
                    <a:bodyPr/>
                    <a:lstStyle/>
                    <a:p>
                      <a:r>
                        <a:rPr lang="en-US" sz="1200" b="0" dirty="0" err="1">
                          <a:solidFill>
                            <a:schemeClr val="tx1"/>
                          </a:solidFill>
                          <a:latin typeface="Consolas" panose="020B0609020204030204" pitchFamily="49" charset="0"/>
                        </a:rPr>
                        <a:t>channelId</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channel ID in the format 19:[id]@</a:t>
                      </a:r>
                      <a:r>
                        <a:rPr lang="en-US" sz="1200" b="0" dirty="0" err="1">
                          <a:solidFill>
                            <a:schemeClr val="tx1"/>
                          </a:solidFill>
                          <a:latin typeface="Consolas" panose="020B0609020204030204" pitchFamily="49" charset="0"/>
                        </a:rPr>
                        <a:t>thread.skype</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050132184"/>
                  </a:ext>
                </a:extLst>
              </a:tr>
              <a:tr h="268927">
                <a:tc>
                  <a:txBody>
                    <a:bodyPr/>
                    <a:lstStyle/>
                    <a:p>
                      <a:r>
                        <a:rPr lang="en-US" sz="1200" b="0" dirty="0">
                          <a:solidFill>
                            <a:schemeClr val="tx1"/>
                          </a:solidFill>
                          <a:latin typeface="Consolas" panose="020B0609020204030204" pitchFamily="49" charset="0"/>
                        </a:rPr>
                        <a:t>Locale</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Lowercase </a:t>
                      </a:r>
                      <a:r>
                        <a:rPr lang="en-US" sz="1200" b="0" dirty="0" err="1">
                          <a:solidFill>
                            <a:schemeClr val="tx1"/>
                          </a:solidFill>
                          <a:latin typeface="Consolas" panose="020B0609020204030204" pitchFamily="49" charset="0"/>
                        </a:rPr>
                        <a:t>lang</a:t>
                      </a:r>
                      <a:r>
                        <a:rPr lang="en-US" sz="1200" b="0" dirty="0">
                          <a:solidFill>
                            <a:schemeClr val="tx1"/>
                          </a:solidFill>
                          <a:latin typeface="Consolas" panose="020B0609020204030204" pitchFamily="49" charset="0"/>
                        </a:rPr>
                        <a:t>-locale</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578365897"/>
                  </a:ext>
                </a:extLst>
              </a:tr>
              <a:tr h="268927">
                <a:tc>
                  <a:txBody>
                    <a:bodyPr/>
                    <a:lstStyle/>
                    <a:p>
                      <a:r>
                        <a:rPr lang="en-US" sz="1200" b="0" dirty="0">
                          <a:solidFill>
                            <a:schemeClr val="tx1"/>
                          </a:solidFill>
                          <a:latin typeface="Consolas" panose="020B0609020204030204" pitchFamily="49" charset="0"/>
                        </a:rPr>
                        <a:t>theme</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default | dark | contrast</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676990013"/>
                  </a:ext>
                </a:extLst>
              </a:tr>
              <a:tr h="268927">
                <a:tc>
                  <a:txBody>
                    <a:bodyPr/>
                    <a:lstStyle/>
                    <a:p>
                      <a:r>
                        <a:rPr lang="en-US" sz="1200" b="0" dirty="0" err="1">
                          <a:solidFill>
                            <a:schemeClr val="tx1"/>
                          </a:solidFill>
                          <a:latin typeface="Consolas" panose="020B0609020204030204" pitchFamily="49" charset="0"/>
                        </a:rPr>
                        <a:t>entityId</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entity id you set up on your config page</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643083545"/>
                  </a:ext>
                </a:extLst>
              </a:tr>
              <a:tr h="268927">
                <a:tc>
                  <a:txBody>
                    <a:bodyPr/>
                    <a:lstStyle/>
                    <a:p>
                      <a:r>
                        <a:rPr lang="en-US" sz="1200" b="0" dirty="0" err="1">
                          <a:solidFill>
                            <a:schemeClr val="tx1"/>
                          </a:solidFill>
                          <a:latin typeface="Consolas" panose="020B0609020204030204" pitchFamily="49" charset="0"/>
                        </a:rPr>
                        <a:t>subEntityId</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sub entity id you set up on your config page</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755349799"/>
                  </a:ext>
                </a:extLst>
              </a:tr>
              <a:tr h="268927">
                <a:tc>
                  <a:txBody>
                    <a:bodyPr/>
                    <a:lstStyle/>
                    <a:p>
                      <a:r>
                        <a:rPr lang="en-US" sz="1200" b="0" dirty="0" err="1">
                          <a:solidFill>
                            <a:schemeClr val="tx1"/>
                          </a:solidFill>
                          <a:latin typeface="Consolas" panose="020B0609020204030204" pitchFamily="49" charset="0"/>
                        </a:rPr>
                        <a:t>upn</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Consolas" panose="020B0609020204030204" pitchFamily="49" charset="0"/>
                        </a:rPr>
                        <a:t>The user identifier in email format</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606629762"/>
                  </a:ext>
                </a:extLst>
              </a:tr>
              <a:tr h="268927">
                <a:tc>
                  <a:txBody>
                    <a:bodyPr/>
                    <a:lstStyle/>
                    <a:p>
                      <a:r>
                        <a:rPr lang="en-US" sz="1200" b="0" dirty="0" err="1">
                          <a:solidFill>
                            <a:schemeClr val="tx1"/>
                          </a:solidFill>
                          <a:latin typeface="Consolas" panose="020B0609020204030204" pitchFamily="49" charset="0"/>
                        </a:rPr>
                        <a:t>tid</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err="1">
                          <a:solidFill>
                            <a:schemeClr val="tx1"/>
                          </a:solidFill>
                          <a:latin typeface="Consolas" panose="020B0609020204030204" pitchFamily="49" charset="0"/>
                        </a:rPr>
                        <a:t>Guid</a:t>
                      </a:r>
                      <a:r>
                        <a:rPr lang="en-US" sz="1200" b="0" dirty="0">
                          <a:solidFill>
                            <a:schemeClr val="tx1"/>
                          </a:solidFill>
                          <a:latin typeface="Consolas" panose="020B0609020204030204" pitchFamily="49" charset="0"/>
                        </a:rPr>
                        <a:t> identifying the current Tenant ID</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454454220"/>
                  </a:ext>
                </a:extLst>
              </a:tr>
              <a:tr h="268927">
                <a:tc>
                  <a:txBody>
                    <a:bodyPr/>
                    <a:lstStyle/>
                    <a:p>
                      <a:r>
                        <a:rPr lang="en-US" sz="1200" b="0" dirty="0" err="1">
                          <a:solidFill>
                            <a:schemeClr val="tx1"/>
                          </a:solidFill>
                          <a:latin typeface="Consolas" panose="020B0609020204030204" pitchFamily="49" charset="0"/>
                        </a:rPr>
                        <a:t>groupId</a:t>
                      </a:r>
                      <a:endParaRPr lang="en-US" sz="1200" dirty="0"/>
                    </a:p>
                  </a:txBody>
                  <a:tcPr marL="44821" marR="44821" marT="44821" marB="44821">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solidFill>
                      <a:schemeClr val="tx1">
                        <a:lumMod val="10000"/>
                        <a:lumOff val="90000"/>
                      </a:schemeClr>
                    </a:solidFill>
                  </a:tcPr>
                </a:tc>
                <a:tc>
                  <a:txBody>
                    <a:bodyPr/>
                    <a:lstStyle/>
                    <a:p>
                      <a:r>
                        <a:rPr lang="en-US" sz="1200" b="0" dirty="0" err="1">
                          <a:solidFill>
                            <a:schemeClr val="tx1"/>
                          </a:solidFill>
                          <a:latin typeface="Consolas" panose="020B0609020204030204" pitchFamily="49" charset="0"/>
                        </a:rPr>
                        <a:t>Guid</a:t>
                      </a:r>
                      <a:r>
                        <a:rPr lang="en-US" sz="1200" b="0" dirty="0">
                          <a:solidFill>
                            <a:schemeClr val="tx1"/>
                          </a:solidFill>
                          <a:latin typeface="Consolas" panose="020B0609020204030204" pitchFamily="49" charset="0"/>
                        </a:rPr>
                        <a:t> identifying the current O365 Group ID</a:t>
                      </a:r>
                      <a:endParaRPr lang="en-US" sz="1200" dirty="0"/>
                    </a:p>
                  </a:txBody>
                  <a:tcPr marL="44821" marR="44821" marT="44821" marB="44821">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solidFill>
                      <a:schemeClr val="tx1">
                        <a:lumMod val="10000"/>
                        <a:lumOff val="90000"/>
                      </a:schemeClr>
                    </a:solidFill>
                  </a:tcPr>
                </a:tc>
                <a:extLst>
                  <a:ext uri="{0D108BD9-81ED-4DB2-BD59-A6C34878D82A}">
                    <a16:rowId xmlns:a16="http://schemas.microsoft.com/office/drawing/2014/main" val="1990121495"/>
                  </a:ext>
                </a:extLst>
              </a:tr>
            </a:tbl>
          </a:graphicData>
        </a:graphic>
      </p:graphicFrame>
    </p:spTree>
    <p:extLst>
      <p:ext uri="{BB962C8B-B14F-4D97-AF65-F5344CB8AC3E}">
        <p14:creationId xmlns:p14="http://schemas.microsoft.com/office/powerpoint/2010/main" val="8563302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0C889-D88B-4F28-ABA2-8C48D961D9F7}"/>
              </a:ext>
            </a:extLst>
          </p:cNvPr>
          <p:cNvSpPr>
            <a:spLocks noGrp="1"/>
          </p:cNvSpPr>
          <p:nvPr>
            <p:ph type="title"/>
          </p:nvPr>
        </p:nvSpPr>
        <p:spPr/>
        <p:txBody>
          <a:bodyPr/>
          <a:lstStyle/>
          <a:p>
            <a:r>
              <a:rPr lang="en-US" dirty="0"/>
              <a:t>Interacting</a:t>
            </a:r>
            <a:r>
              <a:rPr lang="en-US" baseline="0" dirty="0"/>
              <a:t> with external services</a:t>
            </a:r>
            <a:endParaRPr lang="en-US" dirty="0"/>
          </a:p>
        </p:txBody>
      </p:sp>
      <p:sp>
        <p:nvSpPr>
          <p:cNvPr id="7" name="Text Placeholder 6">
            <a:extLst>
              <a:ext uri="{FF2B5EF4-FFF2-40B4-BE49-F238E27FC236}">
                <a16:creationId xmlns:a16="http://schemas.microsoft.com/office/drawing/2014/main" id="{D4380CE4-C31E-4902-810D-DF5D25FCCD50}"/>
              </a:ext>
            </a:extLst>
          </p:cNvPr>
          <p:cNvSpPr>
            <a:spLocks noGrp="1"/>
          </p:cNvSpPr>
          <p:nvPr>
            <p:ph type="body" sz="quarter" idx="11"/>
          </p:nvPr>
        </p:nvSpPr>
        <p:spPr>
          <a:xfrm>
            <a:off x="455995" y="1858704"/>
            <a:ext cx="5541959" cy="4154984"/>
          </a:xfrm>
        </p:spPr>
        <p:txBody>
          <a:bodyPr/>
          <a:lstStyle/>
          <a:p>
            <a:pPr lvl="0"/>
            <a:r>
              <a:rPr lang="en-US" sz="1765" dirty="0">
                <a:latin typeface="+mj-lt"/>
              </a:rPr>
              <a:t>Authenticating</a:t>
            </a:r>
          </a:p>
          <a:p>
            <a:pPr lvl="0"/>
            <a:r>
              <a:rPr lang="en-US" b="0" dirty="0">
                <a:solidFill>
                  <a:srgbClr val="2F2F2F"/>
                </a:solidFill>
                <a:latin typeface="+mj-lt"/>
              </a:rPr>
              <a:t>Authentication cannot occur in IFRAME</a:t>
            </a:r>
          </a:p>
          <a:p>
            <a:pPr lvl="0"/>
            <a:r>
              <a:rPr lang="en-US" b="0" dirty="0">
                <a:solidFill>
                  <a:srgbClr val="2F2F2F"/>
                </a:solidFill>
                <a:latin typeface="+mj-lt"/>
              </a:rPr>
              <a:t>Teams JavaScript library facilitates popup and </a:t>
            </a:r>
            <a:br>
              <a:rPr lang="en-US" b="0" dirty="0">
                <a:solidFill>
                  <a:srgbClr val="2F2F2F"/>
                </a:solidFill>
                <a:latin typeface="+mj-lt"/>
              </a:rPr>
            </a:br>
            <a:r>
              <a:rPr lang="en-US" b="0" dirty="0">
                <a:solidFill>
                  <a:srgbClr val="2F2F2F"/>
                </a:solidFill>
                <a:latin typeface="+mj-lt"/>
              </a:rPr>
              <a:t>cross-window communication</a:t>
            </a:r>
            <a:br>
              <a:rPr lang="en-US" sz="1568" b="0" dirty="0">
                <a:solidFill>
                  <a:srgbClr val="2F2F2F"/>
                </a:solidFill>
              </a:rPr>
            </a:br>
            <a:br>
              <a:rPr lang="en-US" b="0" dirty="0">
                <a:solidFill>
                  <a:srgbClr val="2F2F2F"/>
                </a:solidFill>
              </a:rPr>
            </a:br>
            <a:r>
              <a:rPr lang="en-US" b="0" dirty="0" err="1">
                <a:solidFill>
                  <a:srgbClr val="2F2F2F"/>
                </a:solidFill>
                <a:latin typeface="Consolas" panose="020B0609020204030204" pitchFamily="49" charset="0"/>
              </a:rPr>
              <a:t>microsoftTeams.authentication.authenticate</a:t>
            </a:r>
            <a:r>
              <a:rPr lang="en-US" b="0" dirty="0">
                <a:solidFill>
                  <a:srgbClr val="2F2F2F"/>
                </a:solidFill>
                <a:latin typeface="Consolas" panose="020B0609020204030204" pitchFamily="49" charset="0"/>
              </a:rPr>
              <a:t>({</a:t>
            </a:r>
            <a:br>
              <a:rPr lang="en-US" b="0" dirty="0">
                <a:solidFill>
                  <a:srgbClr val="2F2F2F"/>
                </a:solidFill>
                <a:latin typeface="Consolas" panose="020B0609020204030204" pitchFamily="49" charset="0"/>
              </a:rPr>
            </a:br>
            <a:r>
              <a:rPr lang="en-US" b="0" dirty="0">
                <a:solidFill>
                  <a:srgbClr val="2F2F2F"/>
                </a:solidFill>
                <a:latin typeface="Consolas" panose="020B0609020204030204" pitchFamily="49" charset="0"/>
              </a:rPr>
              <a:t>  url: &lt;</a:t>
            </a:r>
            <a:r>
              <a:rPr lang="en-US" b="0" dirty="0" err="1">
                <a:solidFill>
                  <a:srgbClr val="2F2F2F"/>
                </a:solidFill>
                <a:latin typeface="Consolas" panose="020B0609020204030204" pitchFamily="49" charset="0"/>
              </a:rPr>
              <a:t>auth</a:t>
            </a:r>
            <a:r>
              <a:rPr lang="en-US" b="0" dirty="0">
                <a:solidFill>
                  <a:srgbClr val="2F2F2F"/>
                </a:solidFill>
                <a:latin typeface="Consolas" panose="020B0609020204030204" pitchFamily="49" charset="0"/>
              </a:rPr>
              <a:t> URL&gt;, </a:t>
            </a:r>
            <a:br>
              <a:rPr lang="en-US" b="0" dirty="0">
                <a:solidFill>
                  <a:srgbClr val="2F2F2F"/>
                </a:solidFill>
                <a:latin typeface="Consolas" panose="020B0609020204030204" pitchFamily="49" charset="0"/>
              </a:rPr>
            </a:br>
            <a:r>
              <a:rPr lang="en-US" b="0" dirty="0">
                <a:solidFill>
                  <a:srgbClr val="2F2F2F"/>
                </a:solidFill>
                <a:latin typeface="Consolas" panose="020B0609020204030204" pitchFamily="49" charset="0"/>
              </a:rPr>
              <a:t>  width: &lt;width&gt;,</a:t>
            </a:r>
            <a:br>
              <a:rPr lang="en-US" b="0" dirty="0">
                <a:solidFill>
                  <a:srgbClr val="2F2F2F"/>
                </a:solidFill>
                <a:latin typeface="Consolas" panose="020B0609020204030204" pitchFamily="49" charset="0"/>
              </a:rPr>
            </a:br>
            <a:r>
              <a:rPr lang="en-US" b="0" dirty="0">
                <a:solidFill>
                  <a:srgbClr val="2F2F2F"/>
                </a:solidFill>
                <a:latin typeface="Consolas" panose="020B0609020204030204" pitchFamily="49" charset="0"/>
              </a:rPr>
              <a:t>  height: &lt;height&gt;,</a:t>
            </a:r>
            <a:br>
              <a:rPr lang="en-US" b="0" dirty="0">
                <a:solidFill>
                  <a:srgbClr val="2F2F2F"/>
                </a:solidFill>
                <a:latin typeface="Consolas" panose="020B0609020204030204" pitchFamily="49" charset="0"/>
              </a:rPr>
            </a:br>
            <a:r>
              <a:rPr lang="en-US" b="0" dirty="0">
                <a:solidFill>
                  <a:srgbClr val="2F2F2F"/>
                </a:solidFill>
                <a:latin typeface="Consolas" panose="020B0609020204030204" pitchFamily="49" charset="0"/>
              </a:rPr>
              <a:t>  </a:t>
            </a:r>
            <a:r>
              <a:rPr lang="en-US" b="0" dirty="0" err="1">
                <a:solidFill>
                  <a:srgbClr val="2F2F2F"/>
                </a:solidFill>
                <a:latin typeface="Consolas" panose="020B0609020204030204" pitchFamily="49" charset="0"/>
              </a:rPr>
              <a:t>successCallback</a:t>
            </a:r>
            <a:r>
              <a:rPr lang="en-US" b="0" dirty="0">
                <a:solidFill>
                  <a:srgbClr val="2F2F2F"/>
                </a:solidFill>
                <a:latin typeface="Consolas" panose="020B0609020204030204" pitchFamily="49" charset="0"/>
              </a:rPr>
              <a:t>: &lt;</a:t>
            </a:r>
            <a:r>
              <a:rPr lang="en-US" b="0" dirty="0" err="1">
                <a:solidFill>
                  <a:srgbClr val="2F2F2F"/>
                </a:solidFill>
                <a:latin typeface="Consolas" panose="020B0609020204030204" pitchFamily="49" charset="0"/>
              </a:rPr>
              <a:t>successCallback</a:t>
            </a:r>
            <a:r>
              <a:rPr lang="en-US" b="0" dirty="0">
                <a:solidFill>
                  <a:srgbClr val="2F2F2F"/>
                </a:solidFill>
                <a:latin typeface="Consolas" panose="020B0609020204030204" pitchFamily="49" charset="0"/>
              </a:rPr>
              <a:t>&gt;,</a:t>
            </a:r>
            <a:br>
              <a:rPr lang="en-US" b="0" dirty="0">
                <a:solidFill>
                  <a:srgbClr val="2F2F2F"/>
                </a:solidFill>
                <a:latin typeface="Consolas" panose="020B0609020204030204" pitchFamily="49" charset="0"/>
              </a:rPr>
            </a:br>
            <a:r>
              <a:rPr lang="en-US" b="0" dirty="0">
                <a:solidFill>
                  <a:srgbClr val="2F2F2F"/>
                </a:solidFill>
                <a:latin typeface="Consolas" panose="020B0609020204030204" pitchFamily="49" charset="0"/>
              </a:rPr>
              <a:t>  </a:t>
            </a:r>
            <a:r>
              <a:rPr lang="en-US" b="0" dirty="0" err="1">
                <a:solidFill>
                  <a:srgbClr val="2F2F2F"/>
                </a:solidFill>
                <a:latin typeface="Consolas" panose="020B0609020204030204" pitchFamily="49" charset="0"/>
              </a:rPr>
              <a:t>failureCallback</a:t>
            </a:r>
            <a:r>
              <a:rPr lang="en-US" b="0" dirty="0">
                <a:solidFill>
                  <a:srgbClr val="2F2F2F"/>
                </a:solidFill>
                <a:latin typeface="Consolas" panose="020B0609020204030204" pitchFamily="49" charset="0"/>
              </a:rPr>
              <a:t>: &lt;</a:t>
            </a:r>
            <a:r>
              <a:rPr lang="en-US" b="0" dirty="0" err="1">
                <a:solidFill>
                  <a:srgbClr val="2F2F2F"/>
                </a:solidFill>
                <a:latin typeface="Consolas" panose="020B0609020204030204" pitchFamily="49" charset="0"/>
              </a:rPr>
              <a:t>failureCallback</a:t>
            </a:r>
            <a:r>
              <a:rPr lang="en-US" b="0" dirty="0">
                <a:solidFill>
                  <a:srgbClr val="2F2F2F"/>
                </a:solidFill>
                <a:latin typeface="Consolas" panose="020B0609020204030204" pitchFamily="49" charset="0"/>
              </a:rPr>
              <a:t>&gt;})</a:t>
            </a:r>
            <a:endParaRPr lang="en-US" dirty="0">
              <a:solidFill>
                <a:srgbClr val="2F2F2F"/>
              </a:solidFill>
              <a:latin typeface="Consolas" panose="020B0609020204030204" pitchFamily="49" charset="0"/>
            </a:endParaRPr>
          </a:p>
          <a:p>
            <a:endParaRPr lang="en-US" dirty="0"/>
          </a:p>
          <a:p>
            <a:r>
              <a:rPr lang="en-US" b="0" dirty="0">
                <a:solidFill>
                  <a:srgbClr val="2F2F2F"/>
                </a:solidFill>
                <a:latin typeface="+mj-lt"/>
              </a:rPr>
              <a:t>In &lt;</a:t>
            </a:r>
            <a:r>
              <a:rPr lang="en-US" b="0" dirty="0" err="1">
                <a:solidFill>
                  <a:srgbClr val="2F2F2F"/>
                </a:solidFill>
                <a:latin typeface="+mj-lt"/>
              </a:rPr>
              <a:t>auth</a:t>
            </a:r>
            <a:r>
              <a:rPr lang="en-US" b="0" dirty="0">
                <a:solidFill>
                  <a:srgbClr val="2F2F2F"/>
                </a:solidFill>
                <a:latin typeface="+mj-lt"/>
              </a:rPr>
              <a:t> URL&gt; signal result and pass data</a:t>
            </a:r>
            <a:br>
              <a:rPr lang="en-US" sz="1568" b="0" dirty="0">
                <a:solidFill>
                  <a:srgbClr val="2F2F2F"/>
                </a:solidFill>
              </a:rPr>
            </a:br>
            <a:br>
              <a:rPr lang="en-US" sz="1568" b="0" dirty="0">
                <a:solidFill>
                  <a:srgbClr val="2F2F2F"/>
                </a:solidFill>
              </a:rPr>
            </a:br>
            <a:r>
              <a:rPr lang="en-US" sz="1765" b="0" dirty="0">
                <a:solidFill>
                  <a:srgbClr val="2F2F2F"/>
                </a:solidFill>
              </a:rPr>
              <a:t> </a:t>
            </a:r>
            <a:r>
              <a:rPr lang="en-US" b="0" dirty="0" err="1">
                <a:solidFill>
                  <a:srgbClr val="2F2F2F"/>
                </a:solidFill>
                <a:latin typeface="Consolas" panose="020B0609020204030204" pitchFamily="49" charset="0"/>
              </a:rPr>
              <a:t>microsoftTeams.authentication.notifySuccess</a:t>
            </a:r>
            <a:r>
              <a:rPr lang="en-US" b="0" dirty="0">
                <a:solidFill>
                  <a:srgbClr val="2F2F2F"/>
                </a:solidFill>
                <a:latin typeface="Consolas" panose="020B0609020204030204" pitchFamily="49" charset="0"/>
              </a:rPr>
              <a:t>(token)</a:t>
            </a:r>
            <a:br>
              <a:rPr lang="en-US" sz="1568" b="0" dirty="0">
                <a:solidFill>
                  <a:srgbClr val="2F2F2F"/>
                </a:solidFill>
                <a:latin typeface="Consolas" panose="020B0609020204030204" pitchFamily="49" charset="0"/>
              </a:rPr>
            </a:br>
            <a:r>
              <a:rPr lang="en-US" sz="1568" b="0" dirty="0">
                <a:solidFill>
                  <a:srgbClr val="2F2F2F"/>
                </a:solidFill>
              </a:rPr>
              <a:t> </a:t>
            </a:r>
            <a:r>
              <a:rPr lang="en-US" b="0" dirty="0" err="1">
                <a:solidFill>
                  <a:srgbClr val="2F2F2F"/>
                </a:solidFill>
                <a:latin typeface="Consolas" panose="020B0609020204030204" pitchFamily="49" charset="0"/>
              </a:rPr>
              <a:t>microsoftTeams.authentication.notifyFailure</a:t>
            </a:r>
            <a:r>
              <a:rPr lang="en-US" b="0" dirty="0">
                <a:solidFill>
                  <a:srgbClr val="2F2F2F"/>
                </a:solidFill>
                <a:latin typeface="Consolas" panose="020B0609020204030204" pitchFamily="49" charset="0"/>
              </a:rPr>
              <a:t>(err)</a:t>
            </a:r>
          </a:p>
        </p:txBody>
      </p:sp>
      <p:sp>
        <p:nvSpPr>
          <p:cNvPr id="8" name="Text Placeholder 7">
            <a:extLst>
              <a:ext uri="{FF2B5EF4-FFF2-40B4-BE49-F238E27FC236}">
                <a16:creationId xmlns:a16="http://schemas.microsoft.com/office/drawing/2014/main" id="{E8BC628D-BC46-41BD-9A43-AE425066C1A7}"/>
              </a:ext>
            </a:extLst>
          </p:cNvPr>
          <p:cNvSpPr>
            <a:spLocks noGrp="1"/>
          </p:cNvSpPr>
          <p:nvPr>
            <p:ph type="body" sz="quarter" idx="12"/>
          </p:nvPr>
        </p:nvSpPr>
        <p:spPr>
          <a:xfrm>
            <a:off x="6229843" y="1858704"/>
            <a:ext cx="5541959" cy="2423740"/>
          </a:xfrm>
        </p:spPr>
        <p:txBody>
          <a:bodyPr/>
          <a:lstStyle/>
          <a:p>
            <a:r>
              <a:rPr lang="en-US" sz="1765" dirty="0">
                <a:latin typeface="+mj-lt"/>
              </a:rPr>
              <a:t>Redirecting across domains</a:t>
            </a:r>
          </a:p>
          <a:p>
            <a:pPr lvl="0"/>
            <a:r>
              <a:rPr lang="en-US" b="0" dirty="0">
                <a:solidFill>
                  <a:srgbClr val="2F2F2F"/>
                </a:solidFill>
                <a:latin typeface="+mj-lt"/>
              </a:rPr>
              <a:t>Tabs can only show pages in </a:t>
            </a:r>
            <a:r>
              <a:rPr lang="en-US" b="0" dirty="0" err="1">
                <a:solidFill>
                  <a:srgbClr val="2F2F2F"/>
                </a:solidFill>
                <a:latin typeface="Consolas" panose="020B0609020204030204" pitchFamily="49" charset="0"/>
              </a:rPr>
              <a:t>validDomains</a:t>
            </a:r>
            <a:r>
              <a:rPr lang="en-US" sz="1568" b="0" dirty="0">
                <a:solidFill>
                  <a:srgbClr val="2F2F2F"/>
                </a:solidFill>
              </a:rPr>
              <a:t> </a:t>
            </a:r>
            <a:r>
              <a:rPr lang="en-US" b="0" dirty="0">
                <a:solidFill>
                  <a:srgbClr val="2F2F2F"/>
                </a:solidFill>
                <a:latin typeface="+mj-lt"/>
              </a:rPr>
              <a:t>list of manifest</a:t>
            </a:r>
          </a:p>
          <a:p>
            <a:pPr lvl="0"/>
            <a:r>
              <a:rPr lang="en-US" b="0" dirty="0">
                <a:solidFill>
                  <a:srgbClr val="2F2F2F"/>
                </a:solidFill>
                <a:latin typeface="+mj-lt"/>
              </a:rPr>
              <a:t>Call</a:t>
            </a:r>
            <a:r>
              <a:rPr lang="en-US" sz="1568" b="0" dirty="0">
                <a:solidFill>
                  <a:srgbClr val="2F2F2F"/>
                </a:solidFill>
              </a:rPr>
              <a:t> </a:t>
            </a:r>
            <a:r>
              <a:rPr lang="en-US" b="0" dirty="0" err="1">
                <a:solidFill>
                  <a:srgbClr val="2F2F2F"/>
                </a:solidFill>
                <a:latin typeface="Consolas" panose="020B0609020204030204" pitchFamily="49" charset="0"/>
              </a:rPr>
              <a:t>microsoftTeams.navigateCrossDomain</a:t>
            </a:r>
            <a:r>
              <a:rPr lang="en-US" b="0" dirty="0">
                <a:solidFill>
                  <a:srgbClr val="2F2F2F"/>
                </a:solidFill>
                <a:latin typeface="Consolas" panose="020B0609020204030204" pitchFamily="49" charset="0"/>
              </a:rPr>
              <a:t>(</a:t>
            </a:r>
            <a:r>
              <a:rPr lang="en-US" b="0" dirty="0" err="1">
                <a:solidFill>
                  <a:srgbClr val="2F2F2F"/>
                </a:solidFill>
                <a:latin typeface="Consolas" panose="020B0609020204030204" pitchFamily="49" charset="0"/>
              </a:rPr>
              <a:t>yourNewUrl</a:t>
            </a:r>
            <a:r>
              <a:rPr lang="en-US" b="0" dirty="0">
                <a:solidFill>
                  <a:srgbClr val="2F2F2F"/>
                </a:solidFill>
                <a:latin typeface="Consolas" panose="020B0609020204030204" pitchFamily="49" charset="0"/>
              </a:rPr>
              <a:t>)</a:t>
            </a:r>
            <a:r>
              <a:rPr lang="en-US" sz="1568" b="0" dirty="0">
                <a:solidFill>
                  <a:srgbClr val="2F2F2F"/>
                </a:solidFill>
                <a:latin typeface="Consolas" panose="020B0609020204030204" pitchFamily="49" charset="0"/>
              </a:rPr>
              <a:t> </a:t>
            </a:r>
            <a:r>
              <a:rPr lang="en-US" b="0" dirty="0">
                <a:solidFill>
                  <a:srgbClr val="2F2F2F"/>
                </a:solidFill>
                <a:latin typeface="+mj-lt"/>
              </a:rPr>
              <a:t>to request the IFRAME containing your page is redirected to the specified URL.</a:t>
            </a:r>
          </a:p>
          <a:p>
            <a:pPr lvl="0"/>
            <a:r>
              <a:rPr lang="en-US" b="0" dirty="0">
                <a:solidFill>
                  <a:srgbClr val="2F2F2F"/>
                </a:solidFill>
              </a:rPr>
              <a:t>(Could also display page in popup via </a:t>
            </a:r>
            <a:r>
              <a:rPr lang="en-US" b="0" dirty="0">
                <a:solidFill>
                  <a:srgbClr val="2F2F2F"/>
                </a:solidFill>
                <a:latin typeface="Consolas" panose="020B0609020204030204" pitchFamily="49" charset="0"/>
              </a:rPr>
              <a:t>authenticate</a:t>
            </a:r>
            <a:r>
              <a:rPr lang="en-US" b="0" dirty="0">
                <a:solidFill>
                  <a:srgbClr val="2F2F2F"/>
                </a:solidFill>
              </a:rPr>
              <a:t>)</a:t>
            </a:r>
            <a:endParaRPr lang="en-US" b="0" dirty="0">
              <a:solidFill>
                <a:srgbClr val="2F2F2F"/>
              </a:solidFill>
              <a:latin typeface="Consolas" panose="020B0609020204030204" pitchFamily="49" charset="0"/>
            </a:endParaRPr>
          </a:p>
          <a:p>
            <a:pPr marL="280121" indent="-280121">
              <a:buFont typeface="Arial" panose="020B0604020202020204" pitchFamily="34" charset="0"/>
              <a:buChar char="•"/>
            </a:pPr>
            <a:endParaRPr lang="en-US" sz="1568" b="0" dirty="0">
              <a:solidFill>
                <a:srgbClr val="2F2F2F"/>
              </a:solidFill>
            </a:endParaRPr>
          </a:p>
          <a:p>
            <a:endParaRPr lang="en-US" dirty="0"/>
          </a:p>
        </p:txBody>
      </p:sp>
    </p:spTree>
    <p:extLst>
      <p:ext uri="{BB962C8B-B14F-4D97-AF65-F5344CB8AC3E}">
        <p14:creationId xmlns:p14="http://schemas.microsoft.com/office/powerpoint/2010/main" val="4487338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745" dirty="0"/>
              <a:t>Call Microsoft Graph inside a Tab</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45923" y="1807319"/>
            <a:ext cx="11306469" cy="403079"/>
          </a:xfrm>
        </p:spPr>
        <p:txBody>
          <a:bodyPr/>
          <a:lstStyle/>
          <a:p>
            <a:r>
              <a:rPr lang="en-US" dirty="0"/>
              <a:t>Summary</a:t>
            </a:r>
          </a:p>
        </p:txBody>
      </p:sp>
      <p:pic>
        <p:nvPicPr>
          <p:cNvPr id="9" name="Picture 8" descr="A group of people sitting in front of a window&#10;&#10;Description generated with very high confidence">
            <a:extLst>
              <a:ext uri="{FF2B5EF4-FFF2-40B4-BE49-F238E27FC236}">
                <a16:creationId xmlns:a16="http://schemas.microsoft.com/office/drawing/2014/main" id="{28866A77-3DD1-476F-AC91-45FB99AD787E}"/>
              </a:ext>
            </a:extLst>
          </p:cNvPr>
          <p:cNvPicPr>
            <a:picLocks noChangeAspect="1"/>
          </p:cNvPicPr>
          <p:nvPr/>
        </p:nvPicPr>
        <p:blipFill rotWithShape="1">
          <a:blip r:embed="rId3"/>
          <a:srcRect l="17769" r="19823"/>
          <a:stretch/>
        </p:blipFill>
        <p:spPr>
          <a:xfrm>
            <a:off x="5771365" y="487"/>
            <a:ext cx="6420636" cy="6857027"/>
          </a:xfrm>
          <a:prstGeom prst="rect">
            <a:avLst/>
          </a:prstGeom>
        </p:spPr>
      </p:pic>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55995" y="2570851"/>
            <a:ext cx="5541959" cy="230832"/>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ts val="1765"/>
              </a:lnSpc>
            </a:pPr>
            <a:endParaRPr lang="en-US" sz="1765" dirty="0">
              <a:solidFill>
                <a:srgbClr val="2F2F2F"/>
              </a:solidFill>
              <a:latin typeface="Segoe UI"/>
            </a:endParaRPr>
          </a:p>
        </p:txBody>
      </p:sp>
      <p:sp>
        <p:nvSpPr>
          <p:cNvPr id="5" name="Text Placeholder 4">
            <a:extLst>
              <a:ext uri="{FF2B5EF4-FFF2-40B4-BE49-F238E27FC236}">
                <a16:creationId xmlns:a16="http://schemas.microsoft.com/office/drawing/2014/main" id="{26F048D3-A197-498D-BB9D-F31927E36B94}"/>
              </a:ext>
            </a:extLst>
          </p:cNvPr>
          <p:cNvSpPr txBox="1">
            <a:spLocks/>
          </p:cNvSpPr>
          <p:nvPr/>
        </p:nvSpPr>
        <p:spPr>
          <a:xfrm>
            <a:off x="455995" y="2797924"/>
            <a:ext cx="3837818" cy="3786461"/>
          </a:xfrm>
          <a:prstGeom prst="rect">
            <a:avLst/>
          </a:prstGeom>
        </p:spPr>
        <p:txBody>
          <a:bodyPr vert="horz" wrap="square" lIns="0" tIns="0" rIns="0" bIns="0" rtlCol="0">
            <a:noAutofit/>
          </a:bodyPr>
          <a:lstStyle>
            <a:lvl1pPr marL="0" marR="0" indent="0" algn="l" defTabSz="517525"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50" baseline="0">
                <a:solidFill>
                  <a:schemeClr val="accent1"/>
                </a:soli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176"/>
              </a:spcBef>
            </a:pPr>
            <a:r>
              <a:rPr lang="en-US" sz="1961" dirty="0"/>
              <a:t>Overview of building a Microsoft Teams Tab</a:t>
            </a:r>
          </a:p>
          <a:p>
            <a:pPr>
              <a:spcBef>
                <a:spcPts val="1176"/>
              </a:spcBef>
            </a:pPr>
            <a:r>
              <a:rPr lang="en-US" sz="1961" dirty="0"/>
              <a:t>Microsoft Teams Tab Authentication</a:t>
            </a:r>
          </a:p>
        </p:txBody>
      </p:sp>
    </p:spTree>
    <p:extLst>
      <p:ext uri="{BB962C8B-B14F-4D97-AF65-F5344CB8AC3E}">
        <p14:creationId xmlns:p14="http://schemas.microsoft.com/office/powerpoint/2010/main" val="2233267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Labs</a:t>
            </a:r>
            <a:br>
              <a:rPr lang="en-US" dirty="0"/>
            </a:br>
            <a:r>
              <a:rPr lang="en-US" sz="2745" dirty="0"/>
              <a:t>Fundamentals of Microsoft Teams</a:t>
            </a:r>
            <a:endParaRPr lang="en-US" dirty="0"/>
          </a:p>
        </p:txBody>
      </p:sp>
    </p:spTree>
    <p:extLst>
      <p:ext uri="{BB962C8B-B14F-4D97-AF65-F5344CB8AC3E}">
        <p14:creationId xmlns:p14="http://schemas.microsoft.com/office/powerpoint/2010/main" val="8690071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7E3A2E-27E2-4E31-A11A-DC0BB52BED07}"/>
              </a:ext>
            </a:extLst>
          </p:cNvPr>
          <p:cNvSpPr>
            <a:spLocks noGrp="1"/>
          </p:cNvSpPr>
          <p:nvPr>
            <p:ph type="title"/>
          </p:nvPr>
        </p:nvSpPr>
        <p:spPr/>
        <p:txBody>
          <a:bodyPr/>
          <a:lstStyle/>
          <a:p>
            <a:pPr>
              <a:spcBef>
                <a:spcPts val="1176"/>
              </a:spcBef>
            </a:pPr>
            <a:r>
              <a:rPr lang="en-US" dirty="0">
                <a:solidFill>
                  <a:schemeClr val="tx1"/>
                </a:solidFill>
              </a:rPr>
              <a:t>Teams</a:t>
            </a:r>
            <a:r>
              <a:rPr lang="en-US" dirty="0">
                <a:noFill/>
              </a:rPr>
              <a:t>-</a:t>
            </a:r>
            <a:r>
              <a:rPr lang="en-US" dirty="0">
                <a:solidFill>
                  <a:schemeClr val="tx1"/>
                </a:solidFill>
              </a:rPr>
              <a:t>extensibility options</a:t>
            </a:r>
          </a:p>
        </p:txBody>
      </p:sp>
      <p:sp>
        <p:nvSpPr>
          <p:cNvPr id="8" name="AutoShape 6" descr="https://www.nuget.org/Content/gallery/img/logo-footer.svg">
            <a:extLst>
              <a:ext uri="{FF2B5EF4-FFF2-40B4-BE49-F238E27FC236}">
                <a16:creationId xmlns:a16="http://schemas.microsoft.com/office/drawing/2014/main" id="{5EB78245-8D4C-4EFB-866B-07F904157E52}"/>
              </a:ext>
            </a:extLst>
          </p:cNvPr>
          <p:cNvSpPr>
            <a:spLocks noChangeAspect="1" noChangeArrowheads="1"/>
          </p:cNvSpPr>
          <p:nvPr/>
        </p:nvSpPr>
        <p:spPr bwMode="auto">
          <a:xfrm>
            <a:off x="8521213" y="3014249"/>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2F2F2F"/>
              </a:solidFill>
              <a:latin typeface="Segoe UI"/>
            </a:endParaRPr>
          </a:p>
        </p:txBody>
      </p:sp>
      <p:pic>
        <p:nvPicPr>
          <p:cNvPr id="12" name="Content Placeholder 18">
            <a:extLst>
              <a:ext uri="{FF2B5EF4-FFF2-40B4-BE49-F238E27FC236}">
                <a16:creationId xmlns:a16="http://schemas.microsoft.com/office/drawing/2014/main" id="{1A6F655E-1F01-4052-863B-59DD7853A589}"/>
              </a:ext>
            </a:extLst>
          </p:cNvPr>
          <p:cNvPicPr>
            <a:picLocks noChangeAspect="1"/>
          </p:cNvPicPr>
          <p:nvPr/>
        </p:nvPicPr>
        <p:blipFill>
          <a:blip r:embed="rId3"/>
          <a:stretch>
            <a:fillRect/>
          </a:stretch>
        </p:blipFill>
        <p:spPr>
          <a:xfrm>
            <a:off x="1042635" y="1979465"/>
            <a:ext cx="4009942" cy="2349576"/>
          </a:xfrm>
          <a:prstGeom prst="rect">
            <a:avLst/>
          </a:prstGeom>
          <a:ln>
            <a:solidFill>
              <a:schemeClr val="bg1"/>
            </a:solidFill>
          </a:ln>
        </p:spPr>
      </p:pic>
      <p:sp>
        <p:nvSpPr>
          <p:cNvPr id="7" name="Rectangle 6">
            <a:extLst>
              <a:ext uri="{FF2B5EF4-FFF2-40B4-BE49-F238E27FC236}">
                <a16:creationId xmlns:a16="http://schemas.microsoft.com/office/drawing/2014/main" id="{0248F95B-7FAC-4102-9DB6-08177AB2C5DF}"/>
              </a:ext>
            </a:extLst>
          </p:cNvPr>
          <p:cNvSpPr/>
          <p:nvPr/>
        </p:nvSpPr>
        <p:spPr>
          <a:xfrm>
            <a:off x="455995" y="4903045"/>
            <a:ext cx="3975196" cy="1568977"/>
          </a:xfrm>
          <a:prstGeom prst="rect">
            <a:avLst/>
          </a:prstGeom>
        </p:spPr>
        <p:txBody>
          <a:bodyPr wrap="square" lIns="0" tIns="0" rIns="0" bIns="0">
            <a:spAutoFit/>
          </a:bodyPr>
          <a:lstStyle/>
          <a:p>
            <a:pPr defTabSz="914367">
              <a:spcBef>
                <a:spcPts val="882"/>
              </a:spcBef>
            </a:pPr>
            <a:r>
              <a:rPr lang="en-US" sz="1765" dirty="0">
                <a:solidFill>
                  <a:srgbClr val="D83B01"/>
                </a:solidFill>
                <a:latin typeface="Segoe UI Semibold"/>
              </a:rPr>
              <a:t>Microsoft Teams App</a:t>
            </a:r>
          </a:p>
          <a:p>
            <a:pPr defTabSz="914367">
              <a:spcBef>
                <a:spcPts val="882"/>
              </a:spcBef>
            </a:pPr>
            <a:r>
              <a:rPr lang="en-US" sz="1372" dirty="0">
                <a:solidFill>
                  <a:srgbClr val="2F2F2F"/>
                </a:solidFill>
                <a:latin typeface="Segoe UI"/>
              </a:rPr>
              <a:t>Tabs</a:t>
            </a:r>
          </a:p>
          <a:p>
            <a:pPr defTabSz="914367">
              <a:spcBef>
                <a:spcPts val="882"/>
              </a:spcBef>
            </a:pPr>
            <a:r>
              <a:rPr lang="en-US" sz="1372" dirty="0">
                <a:solidFill>
                  <a:srgbClr val="2F2F2F"/>
                </a:solidFill>
                <a:latin typeface="Segoe UI"/>
              </a:rPr>
              <a:t>Bots</a:t>
            </a:r>
          </a:p>
          <a:p>
            <a:pPr defTabSz="914367">
              <a:spcBef>
                <a:spcPts val="882"/>
              </a:spcBef>
            </a:pPr>
            <a:r>
              <a:rPr lang="en-US" sz="1372" dirty="0">
                <a:solidFill>
                  <a:srgbClr val="2F2F2F"/>
                </a:solidFill>
                <a:latin typeface="Segoe UI"/>
              </a:rPr>
              <a:t>Compose extensions</a:t>
            </a:r>
          </a:p>
          <a:p>
            <a:pPr defTabSz="914367">
              <a:spcBef>
                <a:spcPts val="882"/>
              </a:spcBef>
            </a:pPr>
            <a:r>
              <a:rPr lang="en-US" sz="1372" dirty="0">
                <a:solidFill>
                  <a:srgbClr val="2F2F2F"/>
                </a:solidFill>
                <a:latin typeface="Segoe UI"/>
              </a:rPr>
              <a:t>Connectors</a:t>
            </a:r>
          </a:p>
        </p:txBody>
      </p:sp>
      <p:sp>
        <p:nvSpPr>
          <p:cNvPr id="16" name="Rectangle 15">
            <a:extLst>
              <a:ext uri="{FF2B5EF4-FFF2-40B4-BE49-F238E27FC236}">
                <a16:creationId xmlns:a16="http://schemas.microsoft.com/office/drawing/2014/main" id="{4D64FB3C-904D-4A20-9AD0-C1FAA3DDB14B}"/>
              </a:ext>
            </a:extLst>
          </p:cNvPr>
          <p:cNvSpPr/>
          <p:nvPr/>
        </p:nvSpPr>
        <p:spPr bwMode="auto">
          <a:xfrm>
            <a:off x="3790148" y="5328896"/>
            <a:ext cx="393169" cy="56912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84587BED-3700-4F7E-A5BB-D41A8CE1419E}"/>
              </a:ext>
            </a:extLst>
          </p:cNvPr>
          <p:cNvSpPr/>
          <p:nvPr/>
        </p:nvSpPr>
        <p:spPr>
          <a:xfrm>
            <a:off x="6306428" y="4903046"/>
            <a:ext cx="4214769" cy="595910"/>
          </a:xfrm>
          <a:prstGeom prst="rect">
            <a:avLst/>
          </a:prstGeom>
        </p:spPr>
        <p:txBody>
          <a:bodyPr wrap="square" lIns="0" tIns="0" rIns="0" bIns="0">
            <a:spAutoFit/>
          </a:bodyPr>
          <a:lstStyle/>
          <a:p>
            <a:pPr defTabSz="914367">
              <a:spcBef>
                <a:spcPts val="882"/>
              </a:spcBef>
            </a:pPr>
            <a:r>
              <a:rPr lang="en-US" sz="1765" dirty="0">
                <a:solidFill>
                  <a:srgbClr val="D83B01"/>
                </a:solidFill>
                <a:latin typeface="Segoe UI Semibold"/>
              </a:rPr>
              <a:t>Custom Bot</a:t>
            </a:r>
          </a:p>
          <a:p>
            <a:pPr defTabSz="914367">
              <a:spcBef>
                <a:spcPts val="882"/>
              </a:spcBef>
            </a:pPr>
            <a:r>
              <a:rPr lang="en-US" sz="1372" dirty="0">
                <a:solidFill>
                  <a:srgbClr val="2F2F2F"/>
                </a:solidFill>
                <a:latin typeface="Segoe UI"/>
              </a:rPr>
              <a:t>Receive &amp; reply to messages</a:t>
            </a:r>
          </a:p>
        </p:txBody>
      </p:sp>
      <p:pic>
        <p:nvPicPr>
          <p:cNvPr id="11" name="Picture 10">
            <a:extLst>
              <a:ext uri="{FF2B5EF4-FFF2-40B4-BE49-F238E27FC236}">
                <a16:creationId xmlns:a16="http://schemas.microsoft.com/office/drawing/2014/main" id="{64099142-BA49-435B-951F-C2E8310A57ED}"/>
              </a:ext>
            </a:extLst>
          </p:cNvPr>
          <p:cNvPicPr>
            <a:picLocks noChangeAspect="1"/>
          </p:cNvPicPr>
          <p:nvPr/>
        </p:nvPicPr>
        <p:blipFill>
          <a:blip r:embed="rId4"/>
          <a:stretch>
            <a:fillRect/>
          </a:stretch>
        </p:blipFill>
        <p:spPr>
          <a:xfrm>
            <a:off x="6651880" y="1979466"/>
            <a:ext cx="4873352" cy="2351484"/>
          </a:xfrm>
          <a:prstGeom prst="rect">
            <a:avLst/>
          </a:prstGeom>
          <a:ln>
            <a:solidFill>
              <a:schemeClr val="bg1"/>
            </a:solidFill>
          </a:ln>
        </p:spPr>
      </p:pic>
    </p:spTree>
    <p:extLst>
      <p:ext uri="{BB962C8B-B14F-4D97-AF65-F5344CB8AC3E}">
        <p14:creationId xmlns:p14="http://schemas.microsoft.com/office/powerpoint/2010/main" val="331696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2697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a:t>What is a Teams App?</a:t>
            </a:r>
            <a:endParaRPr lang="en-US" dirty="0"/>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55995" y="1882552"/>
            <a:ext cx="10443717" cy="307777"/>
          </a:xfrm>
        </p:spPr>
        <p:txBody>
          <a:bodyPr/>
          <a:lstStyle/>
          <a:p>
            <a:r>
              <a:rPr lang="en-US" dirty="0"/>
              <a:t>Package of services available to users in the contexts (or “scopes”) that make the most sense.</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55994" y="2994893"/>
            <a:ext cx="3618381" cy="1962076"/>
          </a:xfrm>
        </p:spPr>
        <p:txBody>
          <a:bodyPr/>
          <a:lstStyle/>
          <a:p>
            <a:r>
              <a:rPr lang="en-US" sz="1961" b="0" dirty="0">
                <a:latin typeface="+mj-lt"/>
              </a:rPr>
              <a:t>Services</a:t>
            </a:r>
          </a:p>
          <a:p>
            <a:pPr marL="0" lvl="1" indent="0">
              <a:spcBef>
                <a:spcPts val="882"/>
              </a:spcBef>
              <a:buNone/>
            </a:pPr>
            <a:r>
              <a:rPr lang="en-US" sz="1568" dirty="0"/>
              <a:t>Tabs</a:t>
            </a:r>
          </a:p>
          <a:p>
            <a:pPr marL="0" lvl="1" indent="0">
              <a:spcBef>
                <a:spcPts val="882"/>
              </a:spcBef>
              <a:buNone/>
            </a:pPr>
            <a:r>
              <a:rPr lang="en-US" sz="1568" dirty="0"/>
              <a:t>Bots</a:t>
            </a:r>
          </a:p>
          <a:p>
            <a:pPr marL="0" lvl="1" indent="0">
              <a:spcBef>
                <a:spcPts val="882"/>
              </a:spcBef>
              <a:buNone/>
            </a:pPr>
            <a:r>
              <a:rPr lang="en-US" sz="1568" dirty="0"/>
              <a:t>Compose extensions</a:t>
            </a:r>
          </a:p>
          <a:p>
            <a:pPr marL="0" lvl="1" indent="0">
              <a:spcBef>
                <a:spcPts val="882"/>
              </a:spcBef>
              <a:buNone/>
            </a:pPr>
            <a:r>
              <a:rPr lang="en-US" sz="1568" dirty="0"/>
              <a:t>Connectors</a:t>
            </a:r>
          </a:p>
          <a:p>
            <a:endParaRPr lang="en-US" dirty="0">
              <a:latin typeface="+mj-lt"/>
            </a:endParaRPr>
          </a:p>
        </p:txBody>
      </p:sp>
      <p:sp>
        <p:nvSpPr>
          <p:cNvPr id="9" name="Text Placeholder 8">
            <a:extLst>
              <a:ext uri="{FF2B5EF4-FFF2-40B4-BE49-F238E27FC236}">
                <a16:creationId xmlns:a16="http://schemas.microsoft.com/office/drawing/2014/main" id="{E35D727A-44B7-4FF2-A52E-4B01765E81CE}"/>
              </a:ext>
            </a:extLst>
          </p:cNvPr>
          <p:cNvSpPr>
            <a:spLocks noGrp="1"/>
          </p:cNvSpPr>
          <p:nvPr>
            <p:ph type="body" sz="quarter" idx="12"/>
          </p:nvPr>
        </p:nvSpPr>
        <p:spPr>
          <a:xfrm>
            <a:off x="4185051" y="3004285"/>
            <a:ext cx="3597528" cy="923330"/>
          </a:xfrm>
        </p:spPr>
        <p:txBody>
          <a:bodyPr/>
          <a:lstStyle/>
          <a:p>
            <a:r>
              <a:rPr lang="en-US" sz="1961" b="0" dirty="0">
                <a:latin typeface="+mj-lt"/>
              </a:rPr>
              <a:t>Scopes</a:t>
            </a:r>
          </a:p>
          <a:p>
            <a:pPr marL="0" lvl="1" indent="0">
              <a:spcBef>
                <a:spcPts val="882"/>
              </a:spcBef>
              <a:buNone/>
            </a:pPr>
            <a:r>
              <a:rPr lang="en-US" sz="1568" dirty="0"/>
              <a:t>Personal (App bar)</a:t>
            </a:r>
          </a:p>
          <a:p>
            <a:pPr marL="0" lvl="1" indent="0">
              <a:spcBef>
                <a:spcPts val="882"/>
              </a:spcBef>
              <a:buNone/>
            </a:pPr>
            <a:r>
              <a:rPr lang="en-US" sz="1568" dirty="0"/>
              <a:t>Team (Channel)</a:t>
            </a:r>
            <a:endParaRPr lang="en-US" dirty="0"/>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8001016" y="2994893"/>
            <a:ext cx="3622117" cy="1269578"/>
          </a:xfrm>
        </p:spPr>
        <p:txBody>
          <a:bodyPr/>
          <a:lstStyle/>
          <a:p>
            <a:r>
              <a:rPr lang="en-US" sz="1961" b="0" dirty="0">
                <a:latin typeface="+mj-lt"/>
              </a:rPr>
              <a:t>Package (deployment)</a:t>
            </a:r>
          </a:p>
          <a:p>
            <a:pPr marL="0" lvl="1" indent="0">
              <a:spcBef>
                <a:spcPts val="882"/>
              </a:spcBef>
              <a:buNone/>
            </a:pPr>
            <a:r>
              <a:rPr lang="en-US" sz="1568" dirty="0" err="1"/>
              <a:t>Sideload</a:t>
            </a:r>
            <a:r>
              <a:rPr lang="en-US" sz="1568" dirty="0"/>
              <a:t> (one Team)</a:t>
            </a:r>
          </a:p>
          <a:p>
            <a:pPr marL="0" lvl="1" indent="0">
              <a:spcBef>
                <a:spcPts val="882"/>
              </a:spcBef>
              <a:buNone/>
            </a:pPr>
            <a:r>
              <a:rPr lang="en-US" sz="1568" dirty="0"/>
              <a:t>Office Store</a:t>
            </a:r>
          </a:p>
          <a:p>
            <a:endParaRPr lang="en-US" dirty="0">
              <a:latin typeface="+mj-lt"/>
            </a:endParaRPr>
          </a:p>
        </p:txBody>
      </p:sp>
    </p:spTree>
    <p:extLst>
      <p:ext uri="{BB962C8B-B14F-4D97-AF65-F5344CB8AC3E}">
        <p14:creationId xmlns:p14="http://schemas.microsoft.com/office/powerpoint/2010/main" val="1427521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6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steamsdesignguidelines.azurewebsites.net/images/getting_started/01_homepage_immersive-experience.png">
            <a:extLst>
              <a:ext uri="{FF2B5EF4-FFF2-40B4-BE49-F238E27FC236}">
                <a16:creationId xmlns:a16="http://schemas.microsoft.com/office/drawing/2014/main" id="{96A42752-158E-4E24-A4D9-E7BB8FB4B69A}"/>
              </a:ext>
            </a:extLst>
          </p:cNvPr>
          <p:cNvPicPr>
            <a:picLocks noGrp="1" noChangeAspect="1" noChangeArrowheads="1"/>
          </p:cNvPicPr>
          <p:nvPr>
            <p:ph sz="quarter" idx="25"/>
          </p:nvPr>
        </p:nvPicPr>
        <p:blipFill>
          <a:blip r:embed="rId3">
            <a:extLst>
              <a:ext uri="{28A0092B-C50C-407E-A947-70E740481C1C}">
                <a14:useLocalDpi xmlns:a14="http://schemas.microsoft.com/office/drawing/2010/main" val="0"/>
              </a:ext>
            </a:extLst>
          </a:blip>
          <a:srcRect/>
          <a:stretch>
            <a:fillRect/>
          </a:stretch>
        </p:blipFill>
        <p:spPr bwMode="auto">
          <a:xfrm>
            <a:off x="171506" y="1888854"/>
            <a:ext cx="2194373" cy="12343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8B02F3-FA63-4456-B436-3FAE2FF5BEB6}"/>
              </a:ext>
            </a:extLst>
          </p:cNvPr>
          <p:cNvSpPr>
            <a:spLocks noGrp="1"/>
          </p:cNvSpPr>
          <p:nvPr>
            <p:ph type="title"/>
          </p:nvPr>
        </p:nvSpPr>
        <p:spPr/>
        <p:txBody>
          <a:bodyPr/>
          <a:lstStyle/>
          <a:p>
            <a:r>
              <a:rPr lang="en-US" dirty="0"/>
              <a:t>Why</a:t>
            </a:r>
            <a:r>
              <a:rPr lang="en-US" baseline="0" dirty="0"/>
              <a:t> create a Teams App?</a:t>
            </a:r>
            <a:endParaRPr lang="en-US" dirty="0"/>
          </a:p>
        </p:txBody>
      </p:sp>
      <p:sp>
        <p:nvSpPr>
          <p:cNvPr id="7" name="Text Placeholder 6">
            <a:extLst>
              <a:ext uri="{FF2B5EF4-FFF2-40B4-BE49-F238E27FC236}">
                <a16:creationId xmlns:a16="http://schemas.microsoft.com/office/drawing/2014/main" id="{B2A0BA61-F6A4-4337-88EA-BC7105878E9F}"/>
              </a:ext>
            </a:extLst>
          </p:cNvPr>
          <p:cNvSpPr>
            <a:spLocks noGrp="1"/>
          </p:cNvSpPr>
          <p:nvPr>
            <p:ph type="body" sz="quarter" idx="11"/>
          </p:nvPr>
        </p:nvSpPr>
        <p:spPr>
          <a:xfrm>
            <a:off x="455996" y="3167855"/>
            <a:ext cx="1693247" cy="1500411"/>
          </a:xfrm>
        </p:spPr>
        <p:txBody>
          <a:bodyPr/>
          <a:lstStyle/>
          <a:p>
            <a:r>
              <a:rPr lang="en-US" sz="1765" b="0" dirty="0">
                <a:latin typeface="+mj-lt"/>
              </a:rPr>
              <a:t>Immersive experience</a:t>
            </a:r>
          </a:p>
          <a:p>
            <a:r>
              <a:rPr lang="en-US" b="0" dirty="0">
                <a:solidFill>
                  <a:schemeClr val="tx1"/>
                </a:solidFill>
              </a:rPr>
              <a:t>The</a:t>
            </a:r>
            <a:r>
              <a:rPr lang="en-US" b="0" baseline="0" dirty="0">
                <a:solidFill>
                  <a:schemeClr val="tx1"/>
                </a:solidFill>
              </a:rPr>
              <a:t> platform </a:t>
            </a:r>
            <a:br>
              <a:rPr lang="en-US" b="0" baseline="0" dirty="0">
                <a:solidFill>
                  <a:schemeClr val="tx1"/>
                </a:solidFill>
              </a:rPr>
            </a:br>
            <a:r>
              <a:rPr lang="en-US" b="0" baseline="0" dirty="0">
                <a:solidFill>
                  <a:schemeClr val="tx1"/>
                </a:solidFill>
              </a:rPr>
              <a:t>places content and conversations side </a:t>
            </a:r>
            <a:br>
              <a:rPr lang="en-US" b="0" baseline="0" dirty="0">
                <a:solidFill>
                  <a:schemeClr val="tx1"/>
                </a:solidFill>
              </a:rPr>
            </a:br>
            <a:r>
              <a:rPr lang="en-US" b="0" baseline="0" dirty="0">
                <a:solidFill>
                  <a:schemeClr val="tx1"/>
                </a:solidFill>
              </a:rPr>
              <a:t>by side.</a:t>
            </a:r>
            <a:endParaRPr lang="en-US" b="0" dirty="0">
              <a:solidFill>
                <a:schemeClr val="tx1"/>
              </a:solidFill>
            </a:endParaRPr>
          </a:p>
        </p:txBody>
      </p:sp>
      <p:sp>
        <p:nvSpPr>
          <p:cNvPr id="8" name="Text Placeholder 7">
            <a:extLst>
              <a:ext uri="{FF2B5EF4-FFF2-40B4-BE49-F238E27FC236}">
                <a16:creationId xmlns:a16="http://schemas.microsoft.com/office/drawing/2014/main" id="{57BBA298-1D08-4DA4-AE83-7E2B6A904419}"/>
              </a:ext>
            </a:extLst>
          </p:cNvPr>
          <p:cNvSpPr>
            <a:spLocks noGrp="1"/>
          </p:cNvSpPr>
          <p:nvPr>
            <p:ph type="body" sz="quarter" idx="15"/>
          </p:nvPr>
        </p:nvSpPr>
        <p:spPr>
          <a:xfrm>
            <a:off x="2378329" y="3167855"/>
            <a:ext cx="1693247" cy="1962076"/>
          </a:xfrm>
        </p:spPr>
        <p:txBody>
          <a:bodyPr/>
          <a:lstStyle/>
          <a:p>
            <a:r>
              <a:rPr lang="en-US" sz="1765" b="0" dirty="0">
                <a:latin typeface="+mj-lt"/>
              </a:rPr>
              <a:t>Tabs and conversations</a:t>
            </a:r>
          </a:p>
          <a:p>
            <a:r>
              <a:rPr lang="en-US" b="0" dirty="0">
                <a:solidFill>
                  <a:schemeClr val="tx1"/>
                </a:solidFill>
              </a:rPr>
              <a:t>Tabs give your app </a:t>
            </a:r>
            <a:br>
              <a:rPr lang="en-US" b="0" dirty="0">
                <a:solidFill>
                  <a:schemeClr val="tx1"/>
                </a:solidFill>
              </a:rPr>
            </a:br>
            <a:r>
              <a:rPr lang="en-US" b="0" dirty="0">
                <a:solidFill>
                  <a:schemeClr val="tx1"/>
                </a:solidFill>
              </a:rPr>
              <a:t>a dedicated canvas that allows people </a:t>
            </a:r>
            <a:br>
              <a:rPr lang="en-US" b="0" dirty="0">
                <a:solidFill>
                  <a:schemeClr val="tx1"/>
                </a:solidFill>
              </a:rPr>
            </a:br>
            <a:r>
              <a:rPr lang="en-US" b="0" dirty="0">
                <a:solidFill>
                  <a:schemeClr val="tx1"/>
                </a:solidFill>
              </a:rPr>
              <a:t>to jump between conversations and your experience.</a:t>
            </a:r>
          </a:p>
        </p:txBody>
      </p:sp>
      <p:sp>
        <p:nvSpPr>
          <p:cNvPr id="9" name="Text Placeholder 8">
            <a:extLst>
              <a:ext uri="{FF2B5EF4-FFF2-40B4-BE49-F238E27FC236}">
                <a16:creationId xmlns:a16="http://schemas.microsoft.com/office/drawing/2014/main" id="{5C44D12F-F4CB-4177-B789-40DB6BA7F445}"/>
              </a:ext>
            </a:extLst>
          </p:cNvPr>
          <p:cNvSpPr>
            <a:spLocks noGrp="1"/>
          </p:cNvSpPr>
          <p:nvPr>
            <p:ph type="body" sz="quarter" idx="17"/>
          </p:nvPr>
        </p:nvSpPr>
        <p:spPr>
          <a:xfrm>
            <a:off x="4300662" y="3167855"/>
            <a:ext cx="1693247" cy="1731243"/>
          </a:xfrm>
        </p:spPr>
        <p:txBody>
          <a:bodyPr/>
          <a:lstStyle/>
          <a:p>
            <a:r>
              <a:rPr lang="en-US" sz="1765" b="0" dirty="0">
                <a:latin typeface="+mj-lt"/>
              </a:rPr>
              <a:t>Customizable cards </a:t>
            </a:r>
          </a:p>
          <a:p>
            <a:r>
              <a:rPr lang="en-US" b="0" dirty="0">
                <a:solidFill>
                  <a:schemeClr val="tx1"/>
                </a:solidFill>
              </a:rPr>
              <a:t>Cards let you surface important tasks, information, and reminders in actionable ways.</a:t>
            </a:r>
          </a:p>
        </p:txBody>
      </p:sp>
      <p:sp>
        <p:nvSpPr>
          <p:cNvPr id="10" name="Text Placeholder 9">
            <a:extLst>
              <a:ext uri="{FF2B5EF4-FFF2-40B4-BE49-F238E27FC236}">
                <a16:creationId xmlns:a16="http://schemas.microsoft.com/office/drawing/2014/main" id="{0D3B1DA3-BC0B-49DE-8C03-AB2E100C4249}"/>
              </a:ext>
            </a:extLst>
          </p:cNvPr>
          <p:cNvSpPr>
            <a:spLocks noGrp="1"/>
          </p:cNvSpPr>
          <p:nvPr>
            <p:ph type="body" sz="quarter" idx="19"/>
          </p:nvPr>
        </p:nvSpPr>
        <p:spPr>
          <a:xfrm>
            <a:off x="6222995" y="3167855"/>
            <a:ext cx="1693247" cy="1731243"/>
          </a:xfrm>
        </p:spPr>
        <p:txBody>
          <a:bodyPr/>
          <a:lstStyle/>
          <a:p>
            <a:r>
              <a:rPr lang="en-US" sz="1765" b="0" dirty="0">
                <a:latin typeface="+mj-lt"/>
              </a:rPr>
              <a:t>Bot framework</a:t>
            </a:r>
            <a:br>
              <a:rPr lang="en-US" sz="1765" b="0" dirty="0">
                <a:latin typeface="+mj-lt"/>
              </a:rPr>
            </a:br>
            <a:endParaRPr lang="en-US" sz="1765" b="0" dirty="0">
              <a:latin typeface="+mj-lt"/>
            </a:endParaRPr>
          </a:p>
          <a:p>
            <a:r>
              <a:rPr lang="en-US" b="0" dirty="0">
                <a:solidFill>
                  <a:schemeClr val="tx1"/>
                </a:solidFill>
              </a:rPr>
              <a:t>The Bot framework offers a natural language UX that </a:t>
            </a:r>
            <a:br>
              <a:rPr lang="en-US" b="0" dirty="0">
                <a:solidFill>
                  <a:schemeClr val="tx1"/>
                </a:solidFill>
              </a:rPr>
            </a:br>
            <a:r>
              <a:rPr lang="en-US" b="0" dirty="0">
                <a:solidFill>
                  <a:schemeClr val="tx1"/>
                </a:solidFill>
              </a:rPr>
              <a:t>can interact with </a:t>
            </a:r>
            <a:br>
              <a:rPr lang="en-US" b="0" dirty="0">
                <a:solidFill>
                  <a:schemeClr val="tx1"/>
                </a:solidFill>
              </a:rPr>
            </a:br>
            <a:r>
              <a:rPr lang="en-US" b="0" dirty="0">
                <a:solidFill>
                  <a:schemeClr val="tx1"/>
                </a:solidFill>
              </a:rPr>
              <a:t>your services.</a:t>
            </a:r>
          </a:p>
        </p:txBody>
      </p:sp>
      <p:sp>
        <p:nvSpPr>
          <p:cNvPr id="11" name="Text Placeholder 10">
            <a:extLst>
              <a:ext uri="{FF2B5EF4-FFF2-40B4-BE49-F238E27FC236}">
                <a16:creationId xmlns:a16="http://schemas.microsoft.com/office/drawing/2014/main" id="{C9F4657F-3B72-49B7-81EF-A7E6A99889ED}"/>
              </a:ext>
            </a:extLst>
          </p:cNvPr>
          <p:cNvSpPr>
            <a:spLocks noGrp="1"/>
          </p:cNvSpPr>
          <p:nvPr>
            <p:ph type="body" sz="quarter" idx="21"/>
          </p:nvPr>
        </p:nvSpPr>
        <p:spPr>
          <a:xfrm>
            <a:off x="8145329" y="3167854"/>
            <a:ext cx="1693247" cy="1269578"/>
          </a:xfrm>
        </p:spPr>
        <p:txBody>
          <a:bodyPr/>
          <a:lstStyle/>
          <a:p>
            <a:r>
              <a:rPr lang="en-US" sz="1765" b="0" dirty="0">
                <a:latin typeface="+mj-lt"/>
              </a:rPr>
              <a:t>Instant notifications</a:t>
            </a:r>
          </a:p>
          <a:p>
            <a:r>
              <a:rPr lang="en-US" b="0" dirty="0">
                <a:solidFill>
                  <a:schemeClr val="tx1"/>
                </a:solidFill>
              </a:rPr>
              <a:t>The activity feed displays notifications for your users.</a:t>
            </a:r>
          </a:p>
        </p:txBody>
      </p:sp>
      <p:sp>
        <p:nvSpPr>
          <p:cNvPr id="12" name="Text Placeholder 11">
            <a:extLst>
              <a:ext uri="{FF2B5EF4-FFF2-40B4-BE49-F238E27FC236}">
                <a16:creationId xmlns:a16="http://schemas.microsoft.com/office/drawing/2014/main" id="{F5EF2653-92B1-415E-B98C-2C4E1F3EC509}"/>
              </a:ext>
            </a:extLst>
          </p:cNvPr>
          <p:cNvSpPr>
            <a:spLocks noGrp="1"/>
          </p:cNvSpPr>
          <p:nvPr>
            <p:ph type="body" sz="quarter" idx="23"/>
          </p:nvPr>
        </p:nvSpPr>
        <p:spPr>
          <a:xfrm>
            <a:off x="10067661" y="3167855"/>
            <a:ext cx="1693247" cy="1731243"/>
          </a:xfrm>
        </p:spPr>
        <p:txBody>
          <a:bodyPr/>
          <a:lstStyle/>
          <a:p>
            <a:r>
              <a:rPr lang="en-US" sz="1765" b="0" dirty="0">
                <a:latin typeface="+mj-lt"/>
              </a:rPr>
              <a:t>Compose extensions</a:t>
            </a:r>
          </a:p>
          <a:p>
            <a:r>
              <a:rPr lang="en-US" b="0" dirty="0">
                <a:solidFill>
                  <a:schemeClr val="tx1"/>
                </a:solidFill>
              </a:rPr>
              <a:t>Compose Extensions are quick and easy shortcuts to key components of </a:t>
            </a:r>
            <a:br>
              <a:rPr lang="en-US" b="0" dirty="0">
                <a:solidFill>
                  <a:schemeClr val="tx1"/>
                </a:solidFill>
              </a:rPr>
            </a:br>
            <a:r>
              <a:rPr lang="en-US" b="0" dirty="0">
                <a:solidFill>
                  <a:schemeClr val="tx1"/>
                </a:solidFill>
              </a:rPr>
              <a:t>your service.</a:t>
            </a:r>
          </a:p>
        </p:txBody>
      </p:sp>
      <p:pic>
        <p:nvPicPr>
          <p:cNvPr id="2052" name="Picture 4" descr="http://msteamsdesignguidelines.azurewebsites.net/images/getting_started/02_homepage_tabs-and-conversations.png">
            <a:extLst>
              <a:ext uri="{FF2B5EF4-FFF2-40B4-BE49-F238E27FC236}">
                <a16:creationId xmlns:a16="http://schemas.microsoft.com/office/drawing/2014/main" id="{D18F265A-367C-4680-9763-2F707FBEE639}"/>
              </a:ext>
            </a:extLst>
          </p:cNvPr>
          <p:cNvPicPr>
            <a:picLocks noGrp="1" noChangeAspect="1" noChangeArrowheads="1"/>
          </p:cNvPicPr>
          <p:nvPr>
            <p:ph sz="quarter" idx="26"/>
          </p:nvPr>
        </p:nvPicPr>
        <p:blipFill>
          <a:blip r:embed="rId4">
            <a:extLst>
              <a:ext uri="{28A0092B-C50C-407E-A947-70E740481C1C}">
                <a14:useLocalDpi xmlns:a14="http://schemas.microsoft.com/office/drawing/2010/main" val="0"/>
              </a:ext>
            </a:extLst>
          </a:blip>
          <a:srcRect/>
          <a:stretch>
            <a:fillRect/>
          </a:stretch>
        </p:blipFill>
        <p:spPr bwMode="auto">
          <a:xfrm>
            <a:off x="2099441" y="1888854"/>
            <a:ext cx="2194373" cy="123433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msteamsdesignguidelines.azurewebsites.net/images/getting_started/03_homepage_cards.png">
            <a:extLst>
              <a:ext uri="{FF2B5EF4-FFF2-40B4-BE49-F238E27FC236}">
                <a16:creationId xmlns:a16="http://schemas.microsoft.com/office/drawing/2014/main" id="{5A1D39F8-9742-4513-818F-0A5A96C374E7}"/>
              </a:ext>
            </a:extLst>
          </p:cNvPr>
          <p:cNvPicPr>
            <a:picLocks noGrp="1" noChangeAspect="1" noChangeArrowheads="1"/>
          </p:cNvPicPr>
          <p:nvPr>
            <p:ph sz="quarter" idx="27"/>
          </p:nvPr>
        </p:nvPicPr>
        <p:blipFill>
          <a:blip r:embed="rId5">
            <a:extLst>
              <a:ext uri="{28A0092B-C50C-407E-A947-70E740481C1C}">
                <a14:useLocalDpi xmlns:a14="http://schemas.microsoft.com/office/drawing/2010/main" val="0"/>
              </a:ext>
            </a:extLst>
          </a:blip>
          <a:srcRect/>
          <a:stretch>
            <a:fillRect/>
          </a:stretch>
        </p:blipFill>
        <p:spPr bwMode="auto">
          <a:xfrm>
            <a:off x="4021462" y="1888854"/>
            <a:ext cx="2194373" cy="123433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msteamsdesignguidelines.azurewebsites.net/images/getting_started/04_homepage_bots.png">
            <a:extLst>
              <a:ext uri="{FF2B5EF4-FFF2-40B4-BE49-F238E27FC236}">
                <a16:creationId xmlns:a16="http://schemas.microsoft.com/office/drawing/2014/main" id="{F8AB04CB-062E-40F4-8DB3-C3114BBE423E}"/>
              </a:ext>
            </a:extLst>
          </p:cNvPr>
          <p:cNvPicPr>
            <a:picLocks noGrp="1" noChangeAspect="1" noChangeArrowheads="1"/>
          </p:cNvPicPr>
          <p:nvPr>
            <p:ph sz="quarter" idx="28"/>
          </p:nvPr>
        </p:nvPicPr>
        <p:blipFill>
          <a:blip r:embed="rId6">
            <a:extLst>
              <a:ext uri="{28A0092B-C50C-407E-A947-70E740481C1C}">
                <a14:useLocalDpi xmlns:a14="http://schemas.microsoft.com/office/drawing/2010/main" val="0"/>
              </a:ext>
            </a:extLst>
          </a:blip>
          <a:srcRect/>
          <a:stretch>
            <a:fillRect/>
          </a:stretch>
        </p:blipFill>
        <p:spPr bwMode="auto">
          <a:xfrm>
            <a:off x="5918583" y="1888854"/>
            <a:ext cx="2194373" cy="123433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msteamsdesignguidelines.azurewebsites.net/images/getting_started/05_homepage_instant-notifications.png">
            <a:extLst>
              <a:ext uri="{FF2B5EF4-FFF2-40B4-BE49-F238E27FC236}">
                <a16:creationId xmlns:a16="http://schemas.microsoft.com/office/drawing/2014/main" id="{3BBBF6D5-0504-4326-81D4-352E9D5026E9}"/>
              </a:ext>
            </a:extLst>
          </p:cNvPr>
          <p:cNvPicPr>
            <a:picLocks noGrp="1" noChangeAspect="1" noChangeArrowheads="1"/>
          </p:cNvPicPr>
          <p:nvPr>
            <p:ph sz="quarter" idx="29"/>
          </p:nvPr>
        </p:nvPicPr>
        <p:blipFill>
          <a:blip r:embed="rId7">
            <a:extLst>
              <a:ext uri="{28A0092B-C50C-407E-A947-70E740481C1C}">
                <a14:useLocalDpi xmlns:a14="http://schemas.microsoft.com/office/drawing/2010/main" val="0"/>
              </a:ext>
            </a:extLst>
          </a:blip>
          <a:srcRect/>
          <a:stretch>
            <a:fillRect/>
          </a:stretch>
        </p:blipFill>
        <p:spPr bwMode="auto">
          <a:xfrm>
            <a:off x="7840605" y="1888854"/>
            <a:ext cx="2194373" cy="123433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msteamsdesignguidelines.azurewebsites.net/images/getting_started/06_homepage_compose-extensions.png">
            <a:extLst>
              <a:ext uri="{FF2B5EF4-FFF2-40B4-BE49-F238E27FC236}">
                <a16:creationId xmlns:a16="http://schemas.microsoft.com/office/drawing/2014/main" id="{3E9F3F09-197A-4B4A-992E-06D94EDFA103}"/>
              </a:ext>
            </a:extLst>
          </p:cNvPr>
          <p:cNvPicPr>
            <a:picLocks noGrp="1" noChangeAspect="1" noChangeArrowheads="1"/>
          </p:cNvPicPr>
          <p:nvPr>
            <p:ph sz="quarter" idx="30"/>
          </p:nvPr>
        </p:nvPicPr>
        <p:blipFill>
          <a:blip r:embed="rId8">
            <a:extLst>
              <a:ext uri="{28A0092B-C50C-407E-A947-70E740481C1C}">
                <a14:useLocalDpi xmlns:a14="http://schemas.microsoft.com/office/drawing/2010/main" val="0"/>
              </a:ext>
            </a:extLst>
          </a:blip>
          <a:srcRect/>
          <a:stretch>
            <a:fillRect/>
          </a:stretch>
        </p:blipFill>
        <p:spPr bwMode="auto">
          <a:xfrm>
            <a:off x="9683256" y="1888854"/>
            <a:ext cx="2194373" cy="123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043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animEffect transition="in" filter="fade">
                                      <p:cBhvr>
                                        <p:cTn id="23" dur="500"/>
                                        <p:tgtEl>
                                          <p:spTgt spid="205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56"/>
                                        </p:tgtEl>
                                        <p:attrNameLst>
                                          <p:attrName>style.visibility</p:attrName>
                                        </p:attrNameLst>
                                      </p:cBhvr>
                                      <p:to>
                                        <p:strVal val="visible"/>
                                      </p:to>
                                    </p:set>
                                    <p:animEffect transition="in" filter="fade">
                                      <p:cBhvr>
                                        <p:cTn id="31" dur="500"/>
                                        <p:tgtEl>
                                          <p:spTgt spid="205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58"/>
                                        </p:tgtEl>
                                        <p:attrNameLst>
                                          <p:attrName>style.visibility</p:attrName>
                                        </p:attrNameLst>
                                      </p:cBhvr>
                                      <p:to>
                                        <p:strVal val="visible"/>
                                      </p:to>
                                    </p:set>
                                    <p:animEffect transition="in" filter="fade">
                                      <p:cBhvr>
                                        <p:cTn id="39" dur="500"/>
                                        <p:tgtEl>
                                          <p:spTgt spid="205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60"/>
                                        </p:tgtEl>
                                        <p:attrNameLst>
                                          <p:attrName>style.visibility</p:attrName>
                                        </p:attrNameLst>
                                      </p:cBhvr>
                                      <p:to>
                                        <p:strVal val="visible"/>
                                      </p:to>
                                    </p:set>
                                    <p:animEffect transition="in" filter="fade">
                                      <p:cBhvr>
                                        <p:cTn id="47" dur="500"/>
                                        <p:tgtEl>
                                          <p:spTgt spid="206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0CFDAB-0D91-4480-BFAA-B7BA62BBC19A}"/>
              </a:ext>
            </a:extLst>
          </p:cNvPr>
          <p:cNvSpPr>
            <a:spLocks noGrp="1"/>
          </p:cNvSpPr>
          <p:nvPr>
            <p:ph type="title"/>
          </p:nvPr>
        </p:nvSpPr>
        <p:spPr/>
        <p:txBody>
          <a:bodyPr/>
          <a:lstStyle/>
          <a:p>
            <a:r>
              <a:rPr lang="en-US" dirty="0"/>
              <a:t>Demo</a:t>
            </a:r>
            <a:br>
              <a:rPr lang="en-US" dirty="0"/>
            </a:br>
            <a:r>
              <a:rPr lang="en-US" sz="2745" dirty="0"/>
              <a:t>Create and test a basic Teams App using Yeoman</a:t>
            </a:r>
            <a:endParaRPr lang="en-US" dirty="0"/>
          </a:p>
        </p:txBody>
      </p:sp>
    </p:spTree>
    <p:extLst>
      <p:ext uri="{BB962C8B-B14F-4D97-AF65-F5344CB8AC3E}">
        <p14:creationId xmlns:p14="http://schemas.microsoft.com/office/powerpoint/2010/main" val="7058182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2741E43-DC27-41C0-8F9C-5920B54F9BA4}"/>
              </a:ext>
            </a:extLst>
          </p:cNvPr>
          <p:cNvSpPr/>
          <p:nvPr/>
        </p:nvSpPr>
        <p:spPr bwMode="auto">
          <a:xfrm>
            <a:off x="4298723" y="2591010"/>
            <a:ext cx="3615330" cy="1009109"/>
          </a:xfrm>
          <a:prstGeom prst="rect">
            <a:avLst/>
          </a:prstGeom>
          <a:solidFill>
            <a:srgbClr val="E4ED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 name="Content Placeholder 28">
            <a:extLst>
              <a:ext uri="{FF2B5EF4-FFF2-40B4-BE49-F238E27FC236}">
                <a16:creationId xmlns:a16="http://schemas.microsoft.com/office/drawing/2014/main" id="{7AD673EB-3066-4B46-B21E-44BB1EF3565E}"/>
              </a:ext>
            </a:extLst>
          </p:cNvPr>
          <p:cNvPicPr>
            <a:picLocks noGrp="1" noChangeAspect="1"/>
          </p:cNvPicPr>
          <p:nvPr>
            <p:ph sz="quarter" idx="17"/>
          </p:nvPr>
        </p:nvPicPr>
        <p:blipFill>
          <a:blip r:embed="rId3"/>
          <a:stretch>
            <a:fillRect/>
          </a:stretch>
        </p:blipFill>
        <p:spPr>
          <a:xfrm>
            <a:off x="450440" y="2591010"/>
            <a:ext cx="3618378" cy="1009109"/>
          </a:xfrm>
          <a:prstGeom prst="rect">
            <a:avLst/>
          </a:prstGeom>
        </p:spPr>
      </p:pic>
      <p:sp>
        <p:nvSpPr>
          <p:cNvPr id="2" name="Title 1">
            <a:extLst>
              <a:ext uri="{FF2B5EF4-FFF2-40B4-BE49-F238E27FC236}">
                <a16:creationId xmlns:a16="http://schemas.microsoft.com/office/drawing/2014/main" id="{F7BA1488-D724-488D-8089-A0DE0815708F}"/>
              </a:ext>
            </a:extLst>
          </p:cNvPr>
          <p:cNvSpPr>
            <a:spLocks noGrp="1"/>
          </p:cNvSpPr>
          <p:nvPr>
            <p:ph type="title"/>
          </p:nvPr>
        </p:nvSpPr>
        <p:spPr/>
        <p:txBody>
          <a:bodyPr/>
          <a:lstStyle/>
          <a:p>
            <a:r>
              <a:rPr lang="en-US" dirty="0"/>
              <a:t>How to create a Teams App</a:t>
            </a:r>
          </a:p>
        </p:txBody>
      </p:sp>
      <p:sp>
        <p:nvSpPr>
          <p:cNvPr id="10" name="Text Placeholder 9">
            <a:extLst>
              <a:ext uri="{FF2B5EF4-FFF2-40B4-BE49-F238E27FC236}">
                <a16:creationId xmlns:a16="http://schemas.microsoft.com/office/drawing/2014/main" id="{66063788-9C5E-4105-8F7D-B627688994E7}"/>
              </a:ext>
            </a:extLst>
          </p:cNvPr>
          <p:cNvSpPr>
            <a:spLocks noGrp="1"/>
          </p:cNvSpPr>
          <p:nvPr>
            <p:ph type="body" sz="quarter" idx="11"/>
          </p:nvPr>
        </p:nvSpPr>
        <p:spPr>
          <a:xfrm>
            <a:off x="455995" y="5010060"/>
            <a:ext cx="3618381" cy="1269578"/>
          </a:xfrm>
        </p:spPr>
        <p:txBody>
          <a:bodyPr/>
          <a:lstStyle/>
          <a:p>
            <a:r>
              <a:rPr lang="en-US" sz="1765" b="0" dirty="0">
                <a:latin typeface="+mj-lt"/>
              </a:rPr>
              <a:t>Develop components</a:t>
            </a:r>
          </a:p>
          <a:p>
            <a:pPr lvl="1">
              <a:spcBef>
                <a:spcPts val="882"/>
              </a:spcBef>
            </a:pPr>
            <a:r>
              <a:rPr lang="en-US" dirty="0"/>
              <a:t>HTML</a:t>
            </a:r>
          </a:p>
          <a:p>
            <a:pPr lvl="1">
              <a:spcBef>
                <a:spcPts val="882"/>
              </a:spcBef>
            </a:pPr>
            <a:r>
              <a:rPr lang="en-US" dirty="0"/>
              <a:t>TypeScript / JavaScript</a:t>
            </a:r>
          </a:p>
          <a:p>
            <a:pPr lvl="1">
              <a:spcBef>
                <a:spcPts val="882"/>
              </a:spcBef>
            </a:pPr>
            <a:r>
              <a:rPr lang="en-US" dirty="0"/>
              <a:t>.NET</a:t>
            </a:r>
          </a:p>
        </p:txBody>
      </p:sp>
      <p:sp>
        <p:nvSpPr>
          <p:cNvPr id="11" name="Text Placeholder 10">
            <a:extLst>
              <a:ext uri="{FF2B5EF4-FFF2-40B4-BE49-F238E27FC236}">
                <a16:creationId xmlns:a16="http://schemas.microsoft.com/office/drawing/2014/main" id="{F5D74D94-23AD-46CB-9548-C76CFB1AC58F}"/>
              </a:ext>
            </a:extLst>
          </p:cNvPr>
          <p:cNvSpPr>
            <a:spLocks noGrp="1"/>
          </p:cNvSpPr>
          <p:nvPr>
            <p:ph type="body" sz="quarter" idx="12"/>
          </p:nvPr>
        </p:nvSpPr>
        <p:spPr>
          <a:xfrm>
            <a:off x="4300039" y="5010061"/>
            <a:ext cx="3644140" cy="923330"/>
          </a:xfrm>
        </p:spPr>
        <p:txBody>
          <a:bodyPr/>
          <a:lstStyle/>
          <a:p>
            <a:r>
              <a:rPr lang="en-US" sz="1765" b="0" dirty="0">
                <a:latin typeface="+mj-lt"/>
              </a:rPr>
              <a:t>Integrate with Teams</a:t>
            </a:r>
          </a:p>
          <a:p>
            <a:pPr lvl="1">
              <a:spcBef>
                <a:spcPts val="882"/>
              </a:spcBef>
            </a:pPr>
            <a:r>
              <a:rPr lang="en-US" dirty="0"/>
              <a:t>Microsoft Teams JavaScript Library</a:t>
            </a:r>
          </a:p>
          <a:p>
            <a:pPr lvl="1">
              <a:spcBef>
                <a:spcPts val="882"/>
              </a:spcBef>
            </a:pPr>
            <a:r>
              <a:rPr lang="en-US" dirty="0"/>
              <a:t>Bot Builder SDK - Node.js &amp; C#</a:t>
            </a:r>
          </a:p>
        </p:txBody>
      </p:sp>
      <p:sp>
        <p:nvSpPr>
          <p:cNvPr id="12" name="Text Placeholder 11">
            <a:extLst>
              <a:ext uri="{FF2B5EF4-FFF2-40B4-BE49-F238E27FC236}">
                <a16:creationId xmlns:a16="http://schemas.microsoft.com/office/drawing/2014/main" id="{FB5794B4-1D1B-450C-97D7-C799D3B0043C}"/>
              </a:ext>
            </a:extLst>
          </p:cNvPr>
          <p:cNvSpPr>
            <a:spLocks noGrp="1"/>
          </p:cNvSpPr>
          <p:nvPr>
            <p:ph type="body" sz="quarter" idx="13"/>
          </p:nvPr>
        </p:nvSpPr>
        <p:spPr>
          <a:xfrm>
            <a:off x="8144083" y="5010060"/>
            <a:ext cx="3618381" cy="1269578"/>
          </a:xfrm>
        </p:spPr>
        <p:txBody>
          <a:bodyPr/>
          <a:lstStyle/>
          <a:p>
            <a:r>
              <a:rPr lang="en-US" sz="1765" b="0" dirty="0">
                <a:latin typeface="+mj-lt"/>
              </a:rPr>
              <a:t>Package and deploy</a:t>
            </a:r>
          </a:p>
          <a:p>
            <a:pPr lvl="1">
              <a:spcBef>
                <a:spcPts val="882"/>
              </a:spcBef>
            </a:pPr>
            <a:r>
              <a:rPr lang="en-US" dirty="0"/>
              <a:t>Host web pages and services</a:t>
            </a:r>
          </a:p>
          <a:p>
            <a:pPr lvl="1">
              <a:spcBef>
                <a:spcPts val="882"/>
              </a:spcBef>
            </a:pPr>
            <a:r>
              <a:rPr lang="en-US" dirty="0"/>
              <a:t>Create and package manifest</a:t>
            </a:r>
          </a:p>
          <a:p>
            <a:pPr lvl="1">
              <a:spcBef>
                <a:spcPts val="882"/>
              </a:spcBef>
            </a:pPr>
            <a:r>
              <a:rPr lang="en-US" dirty="0" err="1"/>
              <a:t>Sideload</a:t>
            </a:r>
            <a:r>
              <a:rPr lang="en-US" dirty="0"/>
              <a:t>/publish package</a:t>
            </a:r>
          </a:p>
        </p:txBody>
      </p:sp>
      <p:pic>
        <p:nvPicPr>
          <p:cNvPr id="19" name="Content Placeholder 20">
            <a:extLst>
              <a:ext uri="{FF2B5EF4-FFF2-40B4-BE49-F238E27FC236}">
                <a16:creationId xmlns:a16="http://schemas.microsoft.com/office/drawing/2014/main" id="{62D4F9E2-E244-42D4-B11F-C51D483E6EF5}"/>
              </a:ext>
            </a:extLst>
          </p:cNvPr>
          <p:cNvPicPr>
            <a:picLocks noGrp="1" noChangeAspect="1"/>
          </p:cNvPicPr>
          <p:nvPr>
            <p:ph sz="quarter" idx="18"/>
          </p:nvPr>
        </p:nvPicPr>
        <p:blipFill>
          <a:blip r:embed="rId4"/>
          <a:stretch>
            <a:fillRect/>
          </a:stretch>
        </p:blipFill>
        <p:spPr>
          <a:xfrm>
            <a:off x="4622274" y="2595691"/>
            <a:ext cx="2926031" cy="999132"/>
          </a:xfrm>
          <a:prstGeom prst="rect">
            <a:avLst/>
          </a:prstGeom>
        </p:spPr>
      </p:pic>
      <p:sp>
        <p:nvSpPr>
          <p:cNvPr id="23" name="AutoShape 10" descr="https://docs.microsoft.com/en-us/media/logos/logo_js.svg">
            <a:extLst>
              <a:ext uri="{FF2B5EF4-FFF2-40B4-BE49-F238E27FC236}">
                <a16:creationId xmlns:a16="http://schemas.microsoft.com/office/drawing/2014/main" id="{CF4073BE-7CE7-4C27-869E-7720502B20DF}"/>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2F2F2F"/>
              </a:solidFill>
              <a:latin typeface="Segoe UI"/>
            </a:endParaRPr>
          </a:p>
        </p:txBody>
      </p:sp>
      <p:pic>
        <p:nvPicPr>
          <p:cNvPr id="17" name="Content Placeholder 25">
            <a:extLst>
              <a:ext uri="{FF2B5EF4-FFF2-40B4-BE49-F238E27FC236}">
                <a16:creationId xmlns:a16="http://schemas.microsoft.com/office/drawing/2014/main" id="{839CA60B-41AE-4296-9CDE-216E4F8EFAB0}"/>
              </a:ext>
            </a:extLst>
          </p:cNvPr>
          <p:cNvPicPr>
            <a:picLocks noChangeAspect="1"/>
          </p:cNvPicPr>
          <p:nvPr/>
        </p:nvPicPr>
        <p:blipFill>
          <a:blip r:embed="rId5"/>
          <a:stretch>
            <a:fillRect/>
          </a:stretch>
        </p:blipFill>
        <p:spPr>
          <a:xfrm>
            <a:off x="8144082" y="2591009"/>
            <a:ext cx="3618381" cy="1009110"/>
          </a:xfrm>
          <a:prstGeom prst="rect">
            <a:avLst/>
          </a:prstGeom>
        </p:spPr>
      </p:pic>
    </p:spTree>
    <p:extLst>
      <p:ext uri="{BB962C8B-B14F-4D97-AF65-F5344CB8AC3E}">
        <p14:creationId xmlns:p14="http://schemas.microsoft.com/office/powerpoint/2010/main" val="28781268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45923" y="1807319"/>
            <a:ext cx="11306469" cy="403079"/>
          </a:xfrm>
        </p:spPr>
        <p:txBody>
          <a:bodyPr/>
          <a:lstStyle/>
          <a:p>
            <a:r>
              <a:rPr lang="en-US" dirty="0"/>
              <a:t>Summary</a:t>
            </a:r>
          </a:p>
        </p:txBody>
      </p:sp>
      <p:pic>
        <p:nvPicPr>
          <p:cNvPr id="9" name="Picture 8" descr="A group of people sitting in front of a window&#10;&#10;Description generated with very high confidence">
            <a:extLst>
              <a:ext uri="{FF2B5EF4-FFF2-40B4-BE49-F238E27FC236}">
                <a16:creationId xmlns:a16="http://schemas.microsoft.com/office/drawing/2014/main" id="{28866A77-3DD1-476F-AC91-45FB99AD787E}"/>
              </a:ext>
            </a:extLst>
          </p:cNvPr>
          <p:cNvPicPr>
            <a:picLocks noChangeAspect="1"/>
          </p:cNvPicPr>
          <p:nvPr/>
        </p:nvPicPr>
        <p:blipFill rotWithShape="1">
          <a:blip r:embed="rId3"/>
          <a:srcRect l="17769" r="19823"/>
          <a:stretch/>
        </p:blipFill>
        <p:spPr>
          <a:xfrm>
            <a:off x="5771365" y="487"/>
            <a:ext cx="6420636" cy="6857027"/>
          </a:xfrm>
          <a:prstGeom prst="rect">
            <a:avLst/>
          </a:prstGeom>
        </p:spPr>
      </p:pic>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55995" y="2570851"/>
            <a:ext cx="5541959" cy="230832"/>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ts val="1765"/>
              </a:lnSpc>
            </a:pPr>
            <a:endParaRPr lang="en-US" sz="1765" dirty="0">
              <a:solidFill>
                <a:srgbClr val="2F2F2F"/>
              </a:solidFill>
              <a:latin typeface="Segoe UI"/>
            </a:endParaRPr>
          </a:p>
        </p:txBody>
      </p:sp>
      <p:sp>
        <p:nvSpPr>
          <p:cNvPr id="5" name="Text Placeholder 4">
            <a:extLst>
              <a:ext uri="{FF2B5EF4-FFF2-40B4-BE49-F238E27FC236}">
                <a16:creationId xmlns:a16="http://schemas.microsoft.com/office/drawing/2014/main" id="{46670C61-AB9C-4AA9-877C-63BCB1174693}"/>
              </a:ext>
            </a:extLst>
          </p:cNvPr>
          <p:cNvSpPr txBox="1">
            <a:spLocks/>
          </p:cNvSpPr>
          <p:nvPr/>
        </p:nvSpPr>
        <p:spPr>
          <a:xfrm>
            <a:off x="455995" y="2797924"/>
            <a:ext cx="3837818" cy="3786461"/>
          </a:xfrm>
          <a:prstGeom prst="rect">
            <a:avLst/>
          </a:prstGeom>
        </p:spPr>
        <p:txBody>
          <a:bodyPr vert="horz" wrap="square" lIns="0" tIns="0" rIns="0" bIns="0" rtlCol="0">
            <a:noAutofit/>
          </a:bodyPr>
          <a:lstStyle>
            <a:lvl1pPr marL="0" marR="0" indent="0" algn="l" defTabSz="517525"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50" baseline="0">
                <a:solidFill>
                  <a:schemeClr val="accent1"/>
                </a:soli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507330">
              <a:spcBef>
                <a:spcPts val="1176"/>
              </a:spcBef>
            </a:pPr>
            <a:r>
              <a:rPr lang="en-US" sz="1961" spc="-49" dirty="0">
                <a:solidFill>
                  <a:srgbClr val="D83B01"/>
                </a:solidFill>
                <a:latin typeface="Segoe UI Semibold"/>
              </a:rPr>
              <a:t>Teams</a:t>
            </a:r>
            <a:r>
              <a:rPr lang="en-US" sz="1961" spc="-49" dirty="0">
                <a:noFill/>
                <a:latin typeface="Segoe UI Semibold"/>
              </a:rPr>
              <a:t>-</a:t>
            </a:r>
            <a:r>
              <a:rPr lang="en-US" sz="1961" spc="-49" dirty="0">
                <a:solidFill>
                  <a:srgbClr val="D83B01"/>
                </a:solidFill>
                <a:latin typeface="Segoe UI Semibold"/>
              </a:rPr>
              <a:t>extensibility options</a:t>
            </a:r>
          </a:p>
          <a:p>
            <a:pPr defTabSz="507330">
              <a:spcBef>
                <a:spcPts val="1176"/>
              </a:spcBef>
            </a:pPr>
            <a:r>
              <a:rPr lang="en-US" sz="1961" spc="-49" dirty="0">
                <a:solidFill>
                  <a:srgbClr val="D83B01"/>
                </a:solidFill>
                <a:latin typeface="Segoe UI Semibold"/>
              </a:rPr>
              <a:t>See a simple Teams Tabs</a:t>
            </a:r>
          </a:p>
          <a:p>
            <a:pPr defTabSz="507330">
              <a:spcBef>
                <a:spcPts val="1176"/>
              </a:spcBef>
            </a:pPr>
            <a:r>
              <a:rPr lang="en-US" sz="1961" spc="-49" dirty="0">
                <a:solidFill>
                  <a:srgbClr val="D83B01"/>
                </a:solidFill>
                <a:latin typeface="Segoe UI Semibold"/>
              </a:rPr>
              <a:t>How to deploy a Teams App</a:t>
            </a:r>
          </a:p>
        </p:txBody>
      </p:sp>
    </p:spTree>
    <p:extLst>
      <p:ext uri="{BB962C8B-B14F-4D97-AF65-F5344CB8AC3E}">
        <p14:creationId xmlns:p14="http://schemas.microsoft.com/office/powerpoint/2010/main" val="3651672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5" y="942045"/>
            <a:ext cx="3421565" cy="899537"/>
          </a:xfrm>
        </p:spPr>
        <p:txBody>
          <a:bodyPr/>
          <a:lstStyle/>
          <a:p>
            <a:r>
              <a:rPr lang="en-US" sz="2745" dirty="0"/>
              <a:t>Build a basic Microsoft Teams Bot</a:t>
            </a:r>
          </a:p>
        </p:txBody>
      </p:sp>
      <p:sp>
        <p:nvSpPr>
          <p:cNvPr id="5" name="Text Placeholder 4"/>
          <p:cNvSpPr>
            <a:spLocks noGrp="1"/>
          </p:cNvSpPr>
          <p:nvPr>
            <p:ph type="body" sz="quarter" idx="10"/>
          </p:nvPr>
        </p:nvSpPr>
        <p:spPr>
          <a:xfrm>
            <a:off x="455994" y="2524594"/>
            <a:ext cx="4997258" cy="3786461"/>
          </a:xfrm>
        </p:spPr>
        <p:txBody>
          <a:bodyPr/>
          <a:lstStyle/>
          <a:p>
            <a:pPr>
              <a:spcBef>
                <a:spcPts val="1176"/>
              </a:spcBef>
            </a:pPr>
            <a:r>
              <a:rPr lang="en-US" sz="1961" dirty="0"/>
              <a:t>Overview of building a Microsoft Teams Bot</a:t>
            </a:r>
          </a:p>
          <a:p>
            <a:pPr>
              <a:spcBef>
                <a:spcPts val="1176"/>
              </a:spcBef>
            </a:pPr>
            <a:r>
              <a:rPr lang="en-US" sz="1961" dirty="0"/>
              <a:t>Bot Framework vs </a:t>
            </a:r>
            <a:r>
              <a:rPr lang="en-US" sz="1961" dirty="0" err="1"/>
              <a:t>Webhook</a:t>
            </a:r>
            <a:r>
              <a:rPr lang="en-US" sz="1961" dirty="0"/>
              <a:t> (Custom Bot)</a:t>
            </a:r>
          </a:p>
          <a:p>
            <a:pPr>
              <a:spcBef>
                <a:spcPts val="1176"/>
              </a:spcBef>
            </a:pPr>
            <a:r>
              <a:rPr lang="en-US" sz="1961" dirty="0"/>
              <a:t>Conversation Basics</a:t>
            </a:r>
          </a:p>
          <a:p>
            <a:pPr>
              <a:spcBef>
                <a:spcPts val="1176"/>
              </a:spcBef>
            </a:pPr>
            <a:r>
              <a:rPr lang="en-US" sz="1961" dirty="0"/>
              <a:t>Channel Conversations and 1:1 Conversations</a:t>
            </a:r>
          </a:p>
          <a:p>
            <a:pPr>
              <a:spcBef>
                <a:spcPts val="1176"/>
              </a:spcBef>
            </a:pPr>
            <a:r>
              <a:rPr lang="en-US" sz="1961" dirty="0"/>
              <a:t>Messages, Cards and Actions</a:t>
            </a:r>
          </a:p>
          <a:p>
            <a:pPr>
              <a:spcBef>
                <a:spcPts val="1176"/>
              </a:spcBef>
            </a:pPr>
            <a:r>
              <a:rPr lang="en-US" sz="1961" dirty="0"/>
              <a:t>Events</a:t>
            </a:r>
          </a:p>
          <a:p>
            <a:pPr>
              <a:spcBef>
                <a:spcPts val="1176"/>
              </a:spcBef>
            </a:pPr>
            <a:r>
              <a:rPr lang="en-US" sz="1961" dirty="0"/>
              <a:t>Testing your Bot</a:t>
            </a:r>
          </a:p>
          <a:p>
            <a:pPr>
              <a:spcBef>
                <a:spcPts val="1176"/>
              </a:spcBef>
            </a:pPr>
            <a:r>
              <a:rPr lang="en-US" sz="1961" dirty="0"/>
              <a:t>DEMO</a:t>
            </a:r>
          </a:p>
        </p:txBody>
      </p:sp>
      <p:pic>
        <p:nvPicPr>
          <p:cNvPr id="7" name="Picture 6" descr="A group of people looking at a computer&#10;&#10;Description generated with very high confidence">
            <a:extLst>
              <a:ext uri="{FF2B5EF4-FFF2-40B4-BE49-F238E27FC236}">
                <a16:creationId xmlns:a16="http://schemas.microsoft.com/office/drawing/2014/main" id="{B9E61213-3BA3-4632-A486-92FB1F1D040B}"/>
              </a:ext>
            </a:extLst>
          </p:cNvPr>
          <p:cNvPicPr>
            <a:picLocks noChangeAspect="1"/>
          </p:cNvPicPr>
          <p:nvPr/>
        </p:nvPicPr>
        <p:blipFill rotWithShape="1">
          <a:blip r:embed="rId3"/>
          <a:srcRect l="24599" r="13283"/>
          <a:stretch/>
        </p:blipFill>
        <p:spPr>
          <a:xfrm>
            <a:off x="5801149" y="487"/>
            <a:ext cx="6390851" cy="6857027"/>
          </a:xfrm>
          <a:prstGeom prst="rect">
            <a:avLst/>
          </a:prstGeom>
        </p:spPr>
      </p:pic>
    </p:spTree>
    <p:extLst>
      <p:ext uri="{BB962C8B-B14F-4D97-AF65-F5344CB8AC3E}">
        <p14:creationId xmlns:p14="http://schemas.microsoft.com/office/powerpoint/2010/main" val="1075879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Lst>
  </p:timing>
</p:sld>
</file>

<file path=ppt/theme/theme1.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ont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ont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2803</Words>
  <Application>Microsoft Office PowerPoint</Application>
  <PresentationFormat>Widescreen</PresentationFormat>
  <Paragraphs>404</Paragraphs>
  <Slides>30</Slides>
  <Notes>30</Notes>
  <HiddenSlides>0</HiddenSlides>
  <MMClips>0</MMClips>
  <ScaleCrop>false</ScaleCrop>
  <HeadingPairs>
    <vt:vector size="6" baseType="variant">
      <vt:variant>
        <vt:lpstr>Benyttede skrifttyper</vt:lpstr>
      </vt:variant>
      <vt:variant>
        <vt:i4>8</vt:i4>
      </vt:variant>
      <vt:variant>
        <vt:lpstr>Tema</vt:lpstr>
      </vt:variant>
      <vt:variant>
        <vt:i4>2</vt:i4>
      </vt:variant>
      <vt:variant>
        <vt:lpstr>Slidetitler</vt:lpstr>
      </vt:variant>
      <vt:variant>
        <vt:i4>30</vt:i4>
      </vt:variant>
    </vt:vector>
  </HeadingPairs>
  <TitlesOfParts>
    <vt:vector size="40" baseType="lpstr">
      <vt:lpstr>Arial</vt:lpstr>
      <vt:lpstr>Calibri</vt:lpstr>
      <vt:lpstr>Calibri Light</vt:lpstr>
      <vt:lpstr>Consolas</vt:lpstr>
      <vt:lpstr>Segoe UI</vt:lpstr>
      <vt:lpstr>Segoe UI Light</vt:lpstr>
      <vt:lpstr>Segoe UI Semibold</vt:lpstr>
      <vt:lpstr>Wingdings</vt:lpstr>
      <vt:lpstr>Office-tema</vt:lpstr>
      <vt:lpstr>2_Office 365 PPT Template - 2017</vt:lpstr>
      <vt:lpstr>Fundamentals of Microsoft Teams</vt:lpstr>
      <vt:lpstr>PowerPoint-præsentation</vt:lpstr>
      <vt:lpstr>Teams-extensibility options</vt:lpstr>
      <vt:lpstr>What is a Teams App?</vt:lpstr>
      <vt:lpstr>Why create a Teams App?</vt:lpstr>
      <vt:lpstr>Demo Create and test a basic Teams App using Yeoman</vt:lpstr>
      <vt:lpstr>How to create a Teams App</vt:lpstr>
      <vt:lpstr>Summary</vt:lpstr>
      <vt:lpstr>Build a basic Microsoft Teams Bot</vt:lpstr>
      <vt:lpstr>Overview of building a Microsoft Teams Bot</vt:lpstr>
      <vt:lpstr>Examples of bot personality and response types</vt:lpstr>
      <vt:lpstr>Conversation basics</vt:lpstr>
      <vt:lpstr>Channel conversations and 1:1 conversations</vt:lpstr>
      <vt:lpstr>Messages – Text formats</vt:lpstr>
      <vt:lpstr>Cards</vt:lpstr>
      <vt:lpstr>Actions</vt:lpstr>
      <vt:lpstr>Events</vt:lpstr>
      <vt:lpstr>Testing your Bot</vt:lpstr>
      <vt:lpstr>Demo Create a basic Teams Bot using Visual Studio</vt:lpstr>
      <vt:lpstr>Summary</vt:lpstr>
      <vt:lpstr>PowerPoint-præsentation</vt:lpstr>
      <vt:lpstr>Build a Microsoft Teams Tab</vt:lpstr>
      <vt:lpstr>Overview of building a Microsoft Teams Tab</vt:lpstr>
      <vt:lpstr>Tab Configuration and Content</vt:lpstr>
      <vt:lpstr>Interacting with Microsoft Teams</vt:lpstr>
      <vt:lpstr>Interacting with external services</vt:lpstr>
      <vt:lpstr>Demo Call Microsoft Graph inside a Tab</vt:lpstr>
      <vt:lpstr>Summary</vt:lpstr>
      <vt:lpstr>Hands-on Labs Fundamentals of Microsoft Teams</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Anders Dissing</dc:creator>
  <cp:lastModifiedBy>Anders Dissing</cp:lastModifiedBy>
  <cp:revision>5</cp:revision>
  <dcterms:created xsi:type="dcterms:W3CDTF">2017-11-02T15:27:10Z</dcterms:created>
  <dcterms:modified xsi:type="dcterms:W3CDTF">2017-11-02T15:49:22Z</dcterms:modified>
</cp:coreProperties>
</file>